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9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0.xml" ContentType="application/vnd.openxmlformats-officedocument.presentationml.notesSlide+xml"/>
  <Override PartName="/ppt/tags/tag3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0" r:id="rId3"/>
    <p:sldMasterId id="2147483683" r:id="rId4"/>
  </p:sldMasterIdLst>
  <p:notesMasterIdLst>
    <p:notesMasterId r:id="rId36"/>
  </p:notesMasterIdLst>
  <p:sldIdLst>
    <p:sldId id="398" r:id="rId5"/>
    <p:sldId id="380" r:id="rId6"/>
    <p:sldId id="405" r:id="rId7"/>
    <p:sldId id="397" r:id="rId8"/>
    <p:sldId id="403" r:id="rId9"/>
    <p:sldId id="400" r:id="rId10"/>
    <p:sldId id="401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417" r:id="rId19"/>
    <p:sldId id="419" r:id="rId20"/>
    <p:sldId id="421" r:id="rId21"/>
    <p:sldId id="422" r:id="rId22"/>
    <p:sldId id="437" r:id="rId23"/>
    <p:sldId id="424" r:id="rId24"/>
    <p:sldId id="426" r:id="rId25"/>
    <p:sldId id="432" r:id="rId26"/>
    <p:sldId id="427" r:id="rId27"/>
    <p:sldId id="428" r:id="rId28"/>
    <p:sldId id="429" r:id="rId29"/>
    <p:sldId id="431" r:id="rId30"/>
    <p:sldId id="433" r:id="rId31"/>
    <p:sldId id="434" r:id="rId32"/>
    <p:sldId id="390" r:id="rId33"/>
    <p:sldId id="354" r:id="rId34"/>
    <p:sldId id="412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3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78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2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97" autoAdjust="0"/>
  </p:normalViewPr>
  <p:slideViewPr>
    <p:cSldViewPr>
      <p:cViewPr varScale="1">
        <p:scale>
          <a:sx n="60" d="100"/>
          <a:sy n="60" d="100"/>
        </p:scale>
        <p:origin x="960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3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Sheet3!$J$1</c:f>
              <c:strCache>
                <c:ptCount val="1"/>
                <c:pt idx="0">
                  <c:v>not efficient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Sheet3!$A$2:$A$56</c:f>
              <c:numCache>
                <c:formatCode>General</c:formatCode>
                <c:ptCount val="5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</c:numCache>
            </c:numRef>
          </c:cat>
          <c:val>
            <c:numRef>
              <c:f>Sheet3!$J$2:$J$56</c:f>
              <c:numCache>
                <c:formatCode>0</c:formatCode>
                <c:ptCount val="55"/>
                <c:pt idx="0">
                  <c:v>97.866363363047299</c:v>
                </c:pt>
                <c:pt idx="1">
                  <c:v>97.143499364151097</c:v>
                </c:pt>
                <c:pt idx="2">
                  <c:v>94.717220259755194</c:v>
                </c:pt>
                <c:pt idx="3">
                  <c:v>97.976543177353108</c:v>
                </c:pt>
                <c:pt idx="4">
                  <c:v>96.957439261332297</c:v>
                </c:pt>
                <c:pt idx="5">
                  <c:v>94.560027386135701</c:v>
                </c:pt>
                <c:pt idx="6">
                  <c:v>97.710910260713803</c:v>
                </c:pt>
                <c:pt idx="7">
                  <c:v>96.807472179452006</c:v>
                </c:pt>
                <c:pt idx="8">
                  <c:v>94.312109985392794</c:v>
                </c:pt>
                <c:pt idx="9">
                  <c:v>54.065014627994003</c:v>
                </c:pt>
                <c:pt idx="10">
                  <c:v>52.569359628161905</c:v>
                </c:pt>
                <c:pt idx="11">
                  <c:v>58.223619379566003</c:v>
                </c:pt>
                <c:pt idx="12">
                  <c:v>53.855106006212196</c:v>
                </c:pt>
                <c:pt idx="13">
                  <c:v>52.356299104617101</c:v>
                </c:pt>
                <c:pt idx="14">
                  <c:v>58.078621556646603</c:v>
                </c:pt>
                <c:pt idx="15">
                  <c:v>53.519463782837995</c:v>
                </c:pt>
                <c:pt idx="16">
                  <c:v>59.575531490647407</c:v>
                </c:pt>
                <c:pt idx="17">
                  <c:v>57.861530288199404</c:v>
                </c:pt>
                <c:pt idx="18">
                  <c:v>100</c:v>
                </c:pt>
                <c:pt idx="19">
                  <c:v>99.826640089136703</c:v>
                </c:pt>
                <c:pt idx="20">
                  <c:v>97.012232889098897</c:v>
                </c:pt>
                <c:pt idx="21">
                  <c:v>99.989113956740411</c:v>
                </c:pt>
                <c:pt idx="22">
                  <c:v>95.365478644489698</c:v>
                </c:pt>
                <c:pt idx="23">
                  <c:v>92.316401843477408</c:v>
                </c:pt>
                <c:pt idx="24">
                  <c:v>99.632981230344399</c:v>
                </c:pt>
                <c:pt idx="25">
                  <c:v>100</c:v>
                </c:pt>
                <c:pt idx="26">
                  <c:v>93.188841848663898</c:v>
                </c:pt>
                <c:pt idx="27">
                  <c:v>99.871054001783293</c:v>
                </c:pt>
                <c:pt idx="28">
                  <c:v>98.568479882694305</c:v>
                </c:pt>
                <c:pt idx="29">
                  <c:v>96.245202759345801</c:v>
                </c:pt>
                <c:pt idx="30">
                  <c:v>100</c:v>
                </c:pt>
                <c:pt idx="31">
                  <c:v>98.70825205474641</c:v>
                </c:pt>
                <c:pt idx="32">
                  <c:v>96.079818561261604</c:v>
                </c:pt>
                <c:pt idx="33">
                  <c:v>96.421226613800997</c:v>
                </c:pt>
                <c:pt idx="34">
                  <c:v>95.069382086350501</c:v>
                </c:pt>
                <c:pt idx="35">
                  <c:v>92.502519187581598</c:v>
                </c:pt>
                <c:pt idx="36">
                  <c:v>100</c:v>
                </c:pt>
                <c:pt idx="37">
                  <c:v>98.628056468168694</c:v>
                </c:pt>
                <c:pt idx="38">
                  <c:v>95.610157477533093</c:v>
                </c:pt>
                <c:pt idx="39">
                  <c:v>99.77572692212901</c:v>
                </c:pt>
                <c:pt idx="40">
                  <c:v>98.359321411845997</c:v>
                </c:pt>
                <c:pt idx="41">
                  <c:v>95.206156489616006</c:v>
                </c:pt>
                <c:pt idx="42">
                  <c:v>99.467062295329995</c:v>
                </c:pt>
                <c:pt idx="43">
                  <c:v>98.048377669970805</c:v>
                </c:pt>
                <c:pt idx="44">
                  <c:v>94.9008240628755</c:v>
                </c:pt>
                <c:pt idx="45">
                  <c:v>100</c:v>
                </c:pt>
                <c:pt idx="46">
                  <c:v>98.728540725137009</c:v>
                </c:pt>
                <c:pt idx="47">
                  <c:v>96.137122530820093</c:v>
                </c:pt>
                <c:pt idx="48">
                  <c:v>99.833681136792094</c:v>
                </c:pt>
                <c:pt idx="49">
                  <c:v>98.577833907986502</c:v>
                </c:pt>
                <c:pt idx="50">
                  <c:v>95.991932663567709</c:v>
                </c:pt>
                <c:pt idx="51">
                  <c:v>99.551035224921705</c:v>
                </c:pt>
                <c:pt idx="52">
                  <c:v>98.2648018274853</c:v>
                </c:pt>
                <c:pt idx="53">
                  <c:v>95.604851976311494</c:v>
                </c:pt>
              </c:numCache>
            </c:numRef>
          </c:val>
        </c:ser>
        <c:ser>
          <c:idx val="1"/>
          <c:order val="1"/>
          <c:tx>
            <c:strRef>
              <c:f>Sheet3!$K$1</c:f>
              <c:strCache>
                <c:ptCount val="1"/>
                <c:pt idx="0">
                  <c:v>efficient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Sheet3!$A$2:$A$56</c:f>
              <c:numCache>
                <c:formatCode>General</c:formatCode>
                <c:ptCount val="5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</c:numCache>
            </c:numRef>
          </c:cat>
          <c:val>
            <c:numRef>
              <c:f>Sheet3!$K$2:$K$55</c:f>
              <c:numCache>
                <c:formatCode>General</c:formatCode>
                <c:ptCount val="5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100</c:v>
                </c:pt>
                <c:pt idx="19">
                  <c:v>100</c:v>
                </c:pt>
                <c:pt idx="20">
                  <c:v>0</c:v>
                </c:pt>
                <c:pt idx="21">
                  <c:v>100</c:v>
                </c:pt>
                <c:pt idx="22">
                  <c:v>0</c:v>
                </c:pt>
                <c:pt idx="23">
                  <c:v>0</c:v>
                </c:pt>
                <c:pt idx="24">
                  <c:v>100</c:v>
                </c:pt>
                <c:pt idx="25">
                  <c:v>100</c:v>
                </c:pt>
                <c:pt idx="26">
                  <c:v>0</c:v>
                </c:pt>
                <c:pt idx="27">
                  <c:v>100</c:v>
                </c:pt>
                <c:pt idx="28">
                  <c:v>0</c:v>
                </c:pt>
                <c:pt idx="29">
                  <c:v>0</c:v>
                </c:pt>
                <c:pt idx="30">
                  <c:v>100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100</c:v>
                </c:pt>
                <c:pt idx="37">
                  <c:v>0</c:v>
                </c:pt>
                <c:pt idx="38">
                  <c:v>0</c:v>
                </c:pt>
                <c:pt idx="39">
                  <c:v>100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100</c:v>
                </c:pt>
                <c:pt idx="46">
                  <c:v>0</c:v>
                </c:pt>
                <c:pt idx="47">
                  <c:v>0</c:v>
                </c:pt>
                <c:pt idx="48">
                  <c:v>100</c:v>
                </c:pt>
                <c:pt idx="49">
                  <c:v>0</c:v>
                </c:pt>
                <c:pt idx="50">
                  <c:v>0</c:v>
                </c:pt>
                <c:pt idx="51">
                  <c:v>100</c:v>
                </c:pt>
                <c:pt idx="52">
                  <c:v>0</c:v>
                </c:pt>
                <c:pt idx="5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372784720"/>
        <c:axId val="372785112"/>
      </c:barChart>
      <c:catAx>
        <c:axId val="3727847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/>
                  <a:t>Scenario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B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72785112"/>
        <c:crosses val="autoZero"/>
        <c:auto val="1"/>
        <c:lblAlgn val="ctr"/>
        <c:lblOffset val="100"/>
        <c:noMultiLvlLbl val="0"/>
      </c:catAx>
      <c:valAx>
        <c:axId val="372785112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/>
                  <a:t>Efficiency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B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72784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0352428377844918"/>
          <c:y val="0.24661985806752065"/>
          <c:w val="9.4908073164246778E-2"/>
          <c:h val="8.15411681807044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696ABB-D6A1-48DC-AF7C-E89B231271CB}" type="doc">
      <dgm:prSet loTypeId="urn:microsoft.com/office/officeart/2005/8/layout/radial3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2BACC2A3-367F-487B-A0A0-451FCFB093CC}">
      <dgm:prSet phldrT="[Text]"/>
      <dgm:spPr/>
      <dgm:t>
        <a:bodyPr/>
        <a:lstStyle/>
        <a:p>
          <a:r>
            <a:rPr lang="nl-BE" dirty="0" err="1" smtClean="0"/>
            <a:t>Observations</a:t>
          </a:r>
          <a:endParaRPr lang="nl-BE" dirty="0"/>
        </a:p>
      </dgm:t>
    </dgm:pt>
    <dgm:pt modelId="{551F4E94-A78B-4475-9E0B-B89C13A58E5E}" type="parTrans" cxnId="{19D5C6C2-5923-4462-9D4B-0009418E52F7}">
      <dgm:prSet/>
      <dgm:spPr/>
      <dgm:t>
        <a:bodyPr/>
        <a:lstStyle/>
        <a:p>
          <a:endParaRPr lang="nl-BE"/>
        </a:p>
      </dgm:t>
    </dgm:pt>
    <dgm:pt modelId="{8435F959-6FE4-4791-8CA3-F3E5CCB052A1}" type="sibTrans" cxnId="{19D5C6C2-5923-4462-9D4B-0009418E52F7}">
      <dgm:prSet/>
      <dgm:spPr/>
      <dgm:t>
        <a:bodyPr/>
        <a:lstStyle/>
        <a:p>
          <a:endParaRPr lang="nl-BE"/>
        </a:p>
      </dgm:t>
    </dgm:pt>
    <dgm:pt modelId="{4B165283-5822-4528-9C61-9254059F5B00}">
      <dgm:prSet phldrT="[Text]"/>
      <dgm:spPr/>
      <dgm:t>
        <a:bodyPr/>
        <a:lstStyle/>
        <a:p>
          <a:endParaRPr lang="nl-BE" dirty="0" smtClean="0"/>
        </a:p>
        <a:p>
          <a:r>
            <a:rPr lang="nl-BE" dirty="0" smtClean="0"/>
            <a:t>Context: (S&amp;OP)</a:t>
          </a:r>
        </a:p>
        <a:p>
          <a:r>
            <a:rPr lang="nl-BE" dirty="0" err="1" smtClean="0"/>
            <a:t>Example</a:t>
          </a:r>
          <a:r>
            <a:rPr lang="nl-BE" dirty="0" smtClean="0"/>
            <a:t>: contract manufacturing (CM)</a:t>
          </a:r>
          <a:endParaRPr lang="nl-BE" dirty="0"/>
        </a:p>
      </dgm:t>
    </dgm:pt>
    <dgm:pt modelId="{0E0E78D2-FC10-43AD-A3AA-D4A2B9E62FF6}" type="parTrans" cxnId="{9DE9C3C4-7FC0-40D4-9597-F1D2CB2DC8A6}">
      <dgm:prSet/>
      <dgm:spPr/>
      <dgm:t>
        <a:bodyPr/>
        <a:lstStyle/>
        <a:p>
          <a:endParaRPr lang="nl-BE"/>
        </a:p>
      </dgm:t>
    </dgm:pt>
    <dgm:pt modelId="{FF82CCAF-3549-4FFA-86CB-D3DBFA8C54D4}" type="sibTrans" cxnId="{9DE9C3C4-7FC0-40D4-9597-F1D2CB2DC8A6}">
      <dgm:prSet/>
      <dgm:spPr/>
      <dgm:t>
        <a:bodyPr/>
        <a:lstStyle/>
        <a:p>
          <a:endParaRPr lang="nl-BE"/>
        </a:p>
      </dgm:t>
    </dgm:pt>
    <dgm:pt modelId="{6C23A98A-C95A-40EC-A46E-78EAED40CE53}">
      <dgm:prSet phldrT="[Text]"/>
      <dgm:spPr/>
      <dgm:t>
        <a:bodyPr/>
        <a:lstStyle/>
        <a:p>
          <a:r>
            <a:rPr lang="nl-BE" dirty="0" smtClean="0"/>
            <a:t>Planning is </a:t>
          </a:r>
          <a:r>
            <a:rPr lang="nl-BE" dirty="0" err="1" smtClean="0"/>
            <a:t>organized</a:t>
          </a:r>
          <a:r>
            <a:rPr lang="nl-BE" dirty="0" smtClean="0"/>
            <a:t> in time buckets</a:t>
          </a:r>
        </a:p>
        <a:p>
          <a:r>
            <a:rPr lang="nl-BE" b="1" dirty="0" err="1" smtClean="0"/>
            <a:t>Deterministic</a:t>
          </a:r>
          <a:r>
            <a:rPr lang="nl-BE" dirty="0" smtClean="0"/>
            <a:t> logic  BUT</a:t>
          </a:r>
        </a:p>
        <a:p>
          <a:r>
            <a:rPr lang="nl-BE" dirty="0" err="1" smtClean="0"/>
            <a:t>Transient</a:t>
          </a:r>
          <a:r>
            <a:rPr lang="nl-BE" dirty="0" smtClean="0"/>
            <a:t> issues </a:t>
          </a:r>
          <a:r>
            <a:rPr lang="nl-BE" dirty="0" err="1" smtClean="0"/>
            <a:t>and</a:t>
          </a:r>
          <a:r>
            <a:rPr lang="nl-BE" dirty="0" smtClean="0"/>
            <a:t> </a:t>
          </a:r>
          <a:r>
            <a:rPr lang="nl-BE" dirty="0" err="1" smtClean="0"/>
            <a:t>dynamics</a:t>
          </a:r>
          <a:r>
            <a:rPr lang="nl-BE" dirty="0" smtClean="0"/>
            <a:t> are </a:t>
          </a:r>
          <a:r>
            <a:rPr lang="nl-BE" dirty="0" err="1" smtClean="0"/>
            <a:t>omnipresent</a:t>
          </a:r>
          <a:r>
            <a:rPr lang="nl-BE" dirty="0" smtClean="0"/>
            <a:t> </a:t>
          </a:r>
          <a:endParaRPr lang="nl-BE" dirty="0"/>
        </a:p>
      </dgm:t>
    </dgm:pt>
    <dgm:pt modelId="{70C805B0-CE72-4932-A8D3-21FD558285E3}" type="parTrans" cxnId="{C97B492C-0D1E-4B67-BF94-B739E9D3CD42}">
      <dgm:prSet/>
      <dgm:spPr/>
      <dgm:t>
        <a:bodyPr/>
        <a:lstStyle/>
        <a:p>
          <a:endParaRPr lang="nl-BE"/>
        </a:p>
      </dgm:t>
    </dgm:pt>
    <dgm:pt modelId="{D67858F1-AA6B-4A4F-8931-5C9794F9EE7B}" type="sibTrans" cxnId="{C97B492C-0D1E-4B67-BF94-B739E9D3CD42}">
      <dgm:prSet/>
      <dgm:spPr/>
      <dgm:t>
        <a:bodyPr/>
        <a:lstStyle/>
        <a:p>
          <a:endParaRPr lang="nl-BE"/>
        </a:p>
      </dgm:t>
    </dgm:pt>
    <dgm:pt modelId="{7F033208-DA24-4818-B7A6-EBD42799B7D9}">
      <dgm:prSet phldrT="[Text]"/>
      <dgm:spPr/>
      <dgm:t>
        <a:bodyPr/>
        <a:lstStyle/>
        <a:p>
          <a:r>
            <a:rPr lang="nl-BE" dirty="0" smtClean="0"/>
            <a:t>System </a:t>
          </a:r>
          <a:r>
            <a:rPr lang="nl-BE" dirty="0" err="1" smtClean="0"/>
            <a:t>behavior</a:t>
          </a:r>
          <a:r>
            <a:rPr lang="nl-BE" dirty="0" smtClean="0"/>
            <a:t> is a </a:t>
          </a:r>
          <a:r>
            <a:rPr lang="nl-BE" dirty="0" err="1" smtClean="0"/>
            <a:t>continuous</a:t>
          </a:r>
          <a:r>
            <a:rPr lang="nl-BE" dirty="0" smtClean="0"/>
            <a:t> </a:t>
          </a:r>
          <a:r>
            <a:rPr lang="nl-BE" dirty="0" err="1" smtClean="0"/>
            <a:t>phenomenon</a:t>
          </a:r>
          <a:endParaRPr lang="nl-BE" dirty="0" smtClean="0"/>
        </a:p>
        <a:p>
          <a:r>
            <a:rPr lang="nl-BE" b="1" dirty="0" err="1" smtClean="0"/>
            <a:t>Stochastic</a:t>
          </a:r>
          <a:r>
            <a:rPr lang="nl-BE" dirty="0" smtClean="0"/>
            <a:t> logic, BUT</a:t>
          </a:r>
        </a:p>
        <a:p>
          <a:r>
            <a:rPr lang="nl-BE" dirty="0" err="1" smtClean="0"/>
            <a:t>Decisions</a:t>
          </a:r>
          <a:r>
            <a:rPr lang="nl-BE" dirty="0" smtClean="0"/>
            <a:t> are taken at </a:t>
          </a:r>
          <a:r>
            <a:rPr lang="nl-BE" dirty="0" err="1" smtClean="0"/>
            <a:t>specific</a:t>
          </a:r>
          <a:r>
            <a:rPr lang="nl-BE" dirty="0" smtClean="0"/>
            <a:t> </a:t>
          </a:r>
          <a:r>
            <a:rPr lang="nl-BE" dirty="0" err="1" smtClean="0"/>
            <a:t>moments</a:t>
          </a:r>
          <a:r>
            <a:rPr lang="nl-BE" dirty="0" smtClean="0"/>
            <a:t> </a:t>
          </a:r>
          <a:r>
            <a:rPr lang="nl-BE" dirty="0" err="1" smtClean="0"/>
            <a:t>and</a:t>
          </a:r>
          <a:r>
            <a:rPr lang="nl-BE" dirty="0" smtClean="0"/>
            <a:t> </a:t>
          </a:r>
          <a:r>
            <a:rPr lang="nl-BE" dirty="0" err="1" smtClean="0"/>
            <a:t>for</a:t>
          </a:r>
          <a:r>
            <a:rPr lang="nl-BE" dirty="0" smtClean="0"/>
            <a:t> </a:t>
          </a:r>
          <a:r>
            <a:rPr lang="nl-BE" dirty="0" err="1" smtClean="0"/>
            <a:t>specific</a:t>
          </a:r>
          <a:r>
            <a:rPr lang="nl-BE" dirty="0" smtClean="0"/>
            <a:t> </a:t>
          </a:r>
          <a:r>
            <a:rPr lang="nl-BE" dirty="0" err="1" smtClean="0"/>
            <a:t>periods</a:t>
          </a:r>
          <a:endParaRPr lang="nl-BE" dirty="0"/>
        </a:p>
      </dgm:t>
    </dgm:pt>
    <dgm:pt modelId="{E9EE7860-255F-4328-A390-077A16B5C703}" type="parTrans" cxnId="{54856C48-6C64-4742-8D1E-D443D17CB0B7}">
      <dgm:prSet/>
      <dgm:spPr/>
      <dgm:t>
        <a:bodyPr/>
        <a:lstStyle/>
        <a:p>
          <a:endParaRPr lang="nl-BE"/>
        </a:p>
      </dgm:t>
    </dgm:pt>
    <dgm:pt modelId="{8D0F800F-62AD-4C5B-B478-CD04C68D8D95}" type="sibTrans" cxnId="{54856C48-6C64-4742-8D1E-D443D17CB0B7}">
      <dgm:prSet/>
      <dgm:spPr/>
      <dgm:t>
        <a:bodyPr/>
        <a:lstStyle/>
        <a:p>
          <a:endParaRPr lang="nl-BE"/>
        </a:p>
      </dgm:t>
    </dgm:pt>
    <dgm:pt modelId="{741A0E4F-7EBB-481E-A59B-83C7DAEB8880}">
      <dgm:prSet phldrT="[Text]"/>
      <dgm:spPr/>
      <dgm:t>
        <a:bodyPr/>
        <a:lstStyle/>
        <a:p>
          <a:r>
            <a:rPr lang="nl-BE" dirty="0" err="1" smtClean="0"/>
            <a:t>Combining</a:t>
          </a:r>
          <a:r>
            <a:rPr lang="nl-BE" dirty="0" smtClean="0"/>
            <a:t> </a:t>
          </a:r>
          <a:r>
            <a:rPr lang="nl-BE" dirty="0" err="1" smtClean="0"/>
            <a:t>stochastic</a:t>
          </a:r>
          <a:r>
            <a:rPr lang="nl-BE" dirty="0" smtClean="0"/>
            <a:t> </a:t>
          </a:r>
          <a:r>
            <a:rPr lang="nl-BE" dirty="0" err="1" smtClean="0"/>
            <a:t>and</a:t>
          </a:r>
          <a:r>
            <a:rPr lang="nl-BE" dirty="0" smtClean="0"/>
            <a:t> </a:t>
          </a:r>
          <a:r>
            <a:rPr lang="nl-BE" dirty="0" err="1" smtClean="0"/>
            <a:t>deterinistic</a:t>
          </a:r>
          <a:r>
            <a:rPr lang="nl-BE" dirty="0" smtClean="0"/>
            <a:t> </a:t>
          </a:r>
          <a:r>
            <a:rPr lang="nl-BE" dirty="0" err="1" smtClean="0"/>
            <a:t>modeling</a:t>
          </a:r>
          <a:endParaRPr lang="nl-BE" dirty="0" smtClean="0"/>
        </a:p>
        <a:p>
          <a:r>
            <a:rPr lang="nl-BE" dirty="0" err="1" smtClean="0"/>
            <a:t>Induces</a:t>
          </a:r>
          <a:r>
            <a:rPr lang="nl-BE" dirty="0" smtClean="0"/>
            <a:t> multiple system </a:t>
          </a:r>
          <a:r>
            <a:rPr lang="nl-BE" dirty="0" err="1" smtClean="0"/>
            <a:t>settings</a:t>
          </a:r>
          <a:r>
            <a:rPr lang="nl-BE" dirty="0" smtClean="0"/>
            <a:t>, </a:t>
          </a:r>
          <a:r>
            <a:rPr lang="nl-BE" dirty="0" err="1" smtClean="0"/>
            <a:t>controllable</a:t>
          </a:r>
          <a:r>
            <a:rPr lang="nl-BE" dirty="0" smtClean="0"/>
            <a:t> </a:t>
          </a:r>
          <a:r>
            <a:rPr lang="nl-BE" dirty="0" err="1" smtClean="0"/>
            <a:t>and</a:t>
          </a:r>
          <a:r>
            <a:rPr lang="nl-BE" dirty="0" smtClean="0"/>
            <a:t> </a:t>
          </a:r>
          <a:r>
            <a:rPr lang="nl-BE" dirty="0" err="1" smtClean="0"/>
            <a:t>uncontrollable</a:t>
          </a:r>
          <a:r>
            <a:rPr lang="nl-BE" dirty="0" smtClean="0"/>
            <a:t> </a:t>
          </a:r>
        </a:p>
        <a:p>
          <a:r>
            <a:rPr lang="nl-BE" dirty="0" err="1" smtClean="0"/>
            <a:t>Results</a:t>
          </a:r>
          <a:r>
            <a:rPr lang="nl-BE" dirty="0" smtClean="0"/>
            <a:t> in multiple criteria </a:t>
          </a:r>
          <a:r>
            <a:rPr lang="nl-BE" dirty="0" err="1" smtClean="0"/>
            <a:t>decision</a:t>
          </a:r>
          <a:r>
            <a:rPr lang="nl-BE" dirty="0" smtClean="0"/>
            <a:t> making (</a:t>
          </a:r>
          <a:r>
            <a:rPr lang="nl-BE" b="1" dirty="0" smtClean="0"/>
            <a:t>DEA</a:t>
          </a:r>
          <a:r>
            <a:rPr lang="nl-BE" dirty="0" smtClean="0"/>
            <a:t>)</a:t>
          </a:r>
          <a:endParaRPr lang="nl-BE" dirty="0"/>
        </a:p>
      </dgm:t>
    </dgm:pt>
    <dgm:pt modelId="{8B182A1A-5CB0-4C18-9559-D96ABE143AC3}" type="parTrans" cxnId="{9184AE4D-7800-438F-A504-E4FB57340D92}">
      <dgm:prSet/>
      <dgm:spPr/>
      <dgm:t>
        <a:bodyPr/>
        <a:lstStyle/>
        <a:p>
          <a:endParaRPr lang="nl-BE"/>
        </a:p>
      </dgm:t>
    </dgm:pt>
    <dgm:pt modelId="{4A0E2908-2440-40A9-8FCA-F6D37203D326}" type="sibTrans" cxnId="{9184AE4D-7800-438F-A504-E4FB57340D92}">
      <dgm:prSet/>
      <dgm:spPr/>
      <dgm:t>
        <a:bodyPr/>
        <a:lstStyle/>
        <a:p>
          <a:endParaRPr lang="nl-BE"/>
        </a:p>
      </dgm:t>
    </dgm:pt>
    <dgm:pt modelId="{8518C688-CC48-4F57-916F-F7AEAF21E35E}" type="pres">
      <dgm:prSet presAssocID="{87696ABB-D6A1-48DC-AF7C-E89B231271C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28DE7E-2689-4238-8106-53DBAB31B4F7}" type="pres">
      <dgm:prSet presAssocID="{87696ABB-D6A1-48DC-AF7C-E89B231271CB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0A66AE72-0A23-4948-B77C-60B95B4C697D}" type="pres">
      <dgm:prSet presAssocID="{2BACC2A3-367F-487B-A0A0-451FCFB093CC}" presName="centerShape" presStyleLbl="vennNode1" presStyleIdx="0" presStyleCnt="5" custScaleX="83705" custScaleY="81552"/>
      <dgm:spPr/>
      <dgm:t>
        <a:bodyPr/>
        <a:lstStyle/>
        <a:p>
          <a:endParaRPr lang="nl-BE"/>
        </a:p>
      </dgm:t>
    </dgm:pt>
    <dgm:pt modelId="{D77F0BB9-B64F-41F9-B54F-0B23FC34B517}" type="pres">
      <dgm:prSet presAssocID="{4B165283-5822-4528-9C61-9254059F5B00}" presName="node" presStyleLbl="vennNode1" presStyleIdx="1" presStyleCnt="5" custScaleX="161220" custScaleY="155595" custRadScaleRad="103231" custRadScaleInc="-82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F1577D0-10C2-4D89-AB83-0E64640386C4}" type="pres">
      <dgm:prSet presAssocID="{6C23A98A-C95A-40EC-A46E-78EAED40CE53}" presName="node" presStyleLbl="vennNode1" presStyleIdx="2" presStyleCnt="5" custScaleX="164764" custScaleY="155795" custRadScaleRad="106675" custRadScaleInc="-73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4ABB0E0-F066-4471-A063-7172DDDB9D50}" type="pres">
      <dgm:prSet presAssocID="{7F033208-DA24-4818-B7A6-EBD42799B7D9}" presName="node" presStyleLbl="vennNode1" presStyleIdx="3" presStyleCnt="5" custScaleX="158507" custScaleY="152399" custRadScaleRad="96750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8301421-CB2A-475E-B6B2-BDAA68BAF00C}" type="pres">
      <dgm:prSet presAssocID="{741A0E4F-7EBB-481E-A59B-83C7DAEB8880}" presName="node" presStyleLbl="vennNode1" presStyleIdx="4" presStyleCnt="5" custScaleX="169903" custScaleY="164698" custRadScaleRad="110626" custRadScaleInc="707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D4171BA8-3ABD-4BAD-A875-2B1B847471E2}" type="presOf" srcId="{7F033208-DA24-4818-B7A6-EBD42799B7D9}" destId="{44ABB0E0-F066-4471-A063-7172DDDB9D50}" srcOrd="0" destOrd="0" presId="urn:microsoft.com/office/officeart/2005/8/layout/radial3"/>
    <dgm:cxn modelId="{9DE9C3C4-7FC0-40D4-9597-F1D2CB2DC8A6}" srcId="{2BACC2A3-367F-487B-A0A0-451FCFB093CC}" destId="{4B165283-5822-4528-9C61-9254059F5B00}" srcOrd="0" destOrd="0" parTransId="{0E0E78D2-FC10-43AD-A3AA-D4A2B9E62FF6}" sibTransId="{FF82CCAF-3549-4FFA-86CB-D3DBFA8C54D4}"/>
    <dgm:cxn modelId="{8FE3D672-0062-4B7C-819F-F002A48B8C3E}" type="presOf" srcId="{2BACC2A3-367F-487B-A0A0-451FCFB093CC}" destId="{0A66AE72-0A23-4948-B77C-60B95B4C697D}" srcOrd="0" destOrd="0" presId="urn:microsoft.com/office/officeart/2005/8/layout/radial3"/>
    <dgm:cxn modelId="{19D5C6C2-5923-4462-9D4B-0009418E52F7}" srcId="{87696ABB-D6A1-48DC-AF7C-E89B231271CB}" destId="{2BACC2A3-367F-487B-A0A0-451FCFB093CC}" srcOrd="0" destOrd="0" parTransId="{551F4E94-A78B-4475-9E0B-B89C13A58E5E}" sibTransId="{8435F959-6FE4-4791-8CA3-F3E5CCB052A1}"/>
    <dgm:cxn modelId="{54856C48-6C64-4742-8D1E-D443D17CB0B7}" srcId="{2BACC2A3-367F-487B-A0A0-451FCFB093CC}" destId="{7F033208-DA24-4818-B7A6-EBD42799B7D9}" srcOrd="2" destOrd="0" parTransId="{E9EE7860-255F-4328-A390-077A16B5C703}" sibTransId="{8D0F800F-62AD-4C5B-B478-CD04C68D8D95}"/>
    <dgm:cxn modelId="{9184AE4D-7800-438F-A504-E4FB57340D92}" srcId="{2BACC2A3-367F-487B-A0A0-451FCFB093CC}" destId="{741A0E4F-7EBB-481E-A59B-83C7DAEB8880}" srcOrd="3" destOrd="0" parTransId="{8B182A1A-5CB0-4C18-9559-D96ABE143AC3}" sibTransId="{4A0E2908-2440-40A9-8FCA-F6D37203D326}"/>
    <dgm:cxn modelId="{B77A0386-553A-4264-AD91-D6C9611F4CA5}" type="presOf" srcId="{741A0E4F-7EBB-481E-A59B-83C7DAEB8880}" destId="{68301421-CB2A-475E-B6B2-BDAA68BAF00C}" srcOrd="0" destOrd="0" presId="urn:microsoft.com/office/officeart/2005/8/layout/radial3"/>
    <dgm:cxn modelId="{C97B492C-0D1E-4B67-BF94-B739E9D3CD42}" srcId="{2BACC2A3-367F-487B-A0A0-451FCFB093CC}" destId="{6C23A98A-C95A-40EC-A46E-78EAED40CE53}" srcOrd="1" destOrd="0" parTransId="{70C805B0-CE72-4932-A8D3-21FD558285E3}" sibTransId="{D67858F1-AA6B-4A4F-8931-5C9794F9EE7B}"/>
    <dgm:cxn modelId="{FE1F1750-52A3-44A7-975F-31A7984A79CF}" type="presOf" srcId="{87696ABB-D6A1-48DC-AF7C-E89B231271CB}" destId="{8518C688-CC48-4F57-916F-F7AEAF21E35E}" srcOrd="0" destOrd="0" presId="urn:microsoft.com/office/officeart/2005/8/layout/radial3"/>
    <dgm:cxn modelId="{0547C12A-2AB1-4329-80E8-DE789F872986}" type="presOf" srcId="{4B165283-5822-4528-9C61-9254059F5B00}" destId="{D77F0BB9-B64F-41F9-B54F-0B23FC34B517}" srcOrd="0" destOrd="0" presId="urn:microsoft.com/office/officeart/2005/8/layout/radial3"/>
    <dgm:cxn modelId="{61422DAA-53B6-4732-A1CC-8A5C0243A038}" type="presOf" srcId="{6C23A98A-C95A-40EC-A46E-78EAED40CE53}" destId="{7F1577D0-10C2-4D89-AB83-0E64640386C4}" srcOrd="0" destOrd="0" presId="urn:microsoft.com/office/officeart/2005/8/layout/radial3"/>
    <dgm:cxn modelId="{E48580ED-0B2B-4989-8216-80FD55A8CB70}" type="presParOf" srcId="{8518C688-CC48-4F57-916F-F7AEAF21E35E}" destId="{0928DE7E-2689-4238-8106-53DBAB31B4F7}" srcOrd="0" destOrd="0" presId="urn:microsoft.com/office/officeart/2005/8/layout/radial3"/>
    <dgm:cxn modelId="{7FBC29A2-D1FD-4889-B8EA-144D45988DB8}" type="presParOf" srcId="{0928DE7E-2689-4238-8106-53DBAB31B4F7}" destId="{0A66AE72-0A23-4948-B77C-60B95B4C697D}" srcOrd="0" destOrd="0" presId="urn:microsoft.com/office/officeart/2005/8/layout/radial3"/>
    <dgm:cxn modelId="{4002B18D-1BB6-4950-8F38-D21D5525FFC0}" type="presParOf" srcId="{0928DE7E-2689-4238-8106-53DBAB31B4F7}" destId="{D77F0BB9-B64F-41F9-B54F-0B23FC34B517}" srcOrd="1" destOrd="0" presId="urn:microsoft.com/office/officeart/2005/8/layout/radial3"/>
    <dgm:cxn modelId="{57D9FB31-A933-4E53-A6D5-042C248FD9CE}" type="presParOf" srcId="{0928DE7E-2689-4238-8106-53DBAB31B4F7}" destId="{7F1577D0-10C2-4D89-AB83-0E64640386C4}" srcOrd="2" destOrd="0" presId="urn:microsoft.com/office/officeart/2005/8/layout/radial3"/>
    <dgm:cxn modelId="{0428E69B-CB57-4BE0-873F-69C849FAB8FE}" type="presParOf" srcId="{0928DE7E-2689-4238-8106-53DBAB31B4F7}" destId="{44ABB0E0-F066-4471-A063-7172DDDB9D50}" srcOrd="3" destOrd="0" presId="urn:microsoft.com/office/officeart/2005/8/layout/radial3"/>
    <dgm:cxn modelId="{DE0D284F-3593-47ED-A2CD-4F641D8E9F54}" type="presParOf" srcId="{0928DE7E-2689-4238-8106-53DBAB31B4F7}" destId="{68301421-CB2A-475E-B6B2-BDAA68BAF00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61BC7-1727-4ADC-A69F-23C2283380A6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05868-7496-4DCB-BB89-CCCD13D07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1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3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8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2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</a:ln>
        </p:spPr>
      </p:sp>
      <p:sp>
        <p:nvSpPr>
          <p:cNvPr id="10240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555752" y="4912382"/>
            <a:ext cx="5844194" cy="227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BE" dirty="0" err="1" smtClean="0">
                <a:latin typeface="Arial" pitchFamily="34" charset="0"/>
              </a:rPr>
              <a:t>Not</a:t>
            </a:r>
            <a:r>
              <a:rPr lang="nl-BE" dirty="0" smtClean="0">
                <a:latin typeface="Arial" pitchFamily="34" charset="0"/>
              </a:rPr>
              <a:t> mainstream: </a:t>
            </a:r>
            <a:r>
              <a:rPr lang="nl-BE" u="sng" dirty="0" err="1" smtClean="0">
                <a:latin typeface="Arial" pitchFamily="34" charset="0"/>
              </a:rPr>
              <a:t>apply</a:t>
            </a:r>
            <a:r>
              <a:rPr lang="nl-BE" dirty="0" smtClean="0">
                <a:latin typeface="Arial" pitchFamily="34" charset="0"/>
              </a:rPr>
              <a:t> </a:t>
            </a:r>
            <a:r>
              <a:rPr lang="nl-BE" dirty="0" err="1" smtClean="0">
                <a:latin typeface="Arial" pitchFamily="34" charset="0"/>
              </a:rPr>
              <a:t>stochastic</a:t>
            </a:r>
            <a:r>
              <a:rPr lang="nl-BE" dirty="0" smtClean="0">
                <a:latin typeface="Arial" pitchFamily="34" charset="0"/>
              </a:rPr>
              <a:t> </a:t>
            </a:r>
            <a:r>
              <a:rPr lang="nl-BE" dirty="0" err="1" smtClean="0">
                <a:latin typeface="Arial" pitchFamily="34" charset="0"/>
              </a:rPr>
              <a:t>models</a:t>
            </a:r>
            <a:r>
              <a:rPr lang="nl-BE" dirty="0" smtClean="0">
                <a:latin typeface="Arial" pitchFamily="34" charset="0"/>
              </a:rPr>
              <a:t> </a:t>
            </a:r>
            <a:r>
              <a:rPr lang="nl-BE" dirty="0" err="1" smtClean="0">
                <a:latin typeface="Arial" pitchFamily="34" charset="0"/>
              </a:rPr>
              <a:t>for</a:t>
            </a:r>
            <a:r>
              <a:rPr lang="nl-BE" dirty="0" smtClean="0">
                <a:latin typeface="Arial" pitchFamily="34" charset="0"/>
              </a:rPr>
              <a:t> planning</a:t>
            </a:r>
          </a:p>
          <a:p>
            <a:pPr eaLnBrk="1" hangingPunct="1"/>
            <a:r>
              <a:rPr lang="nl-BE" dirty="0" err="1" smtClean="0">
                <a:latin typeface="Arial" pitchFamily="34" charset="0"/>
              </a:rPr>
              <a:t>Originates</a:t>
            </a:r>
            <a:r>
              <a:rPr lang="nl-BE" dirty="0" smtClean="0">
                <a:latin typeface="Arial" pitchFamily="34" charset="0"/>
              </a:rPr>
              <a:t> at </a:t>
            </a:r>
            <a:r>
              <a:rPr lang="nl-BE" dirty="0" err="1" smtClean="0">
                <a:latin typeface="Arial" pitchFamily="34" charset="0"/>
              </a:rPr>
              <a:t>industry-university</a:t>
            </a:r>
            <a:r>
              <a:rPr lang="nl-BE" baseline="0" dirty="0" smtClean="0">
                <a:latin typeface="Arial" pitchFamily="34" charset="0"/>
              </a:rPr>
              <a:t> link: spin-off; GSK on </a:t>
            </a:r>
            <a:r>
              <a:rPr lang="nl-BE" baseline="0" dirty="0" err="1" smtClean="0">
                <a:latin typeface="Arial" pitchFamily="34" charset="0"/>
              </a:rPr>
              <a:t>supply</a:t>
            </a:r>
            <a:r>
              <a:rPr lang="nl-BE" baseline="0" dirty="0" smtClean="0">
                <a:latin typeface="Arial" pitchFamily="34" charset="0"/>
              </a:rPr>
              <a:t> chain design, AC on corporate S&amp;OP planning</a:t>
            </a:r>
          </a:p>
          <a:p>
            <a:endParaRPr lang="nl-BE" dirty="0" smtClean="0"/>
          </a:p>
          <a:p>
            <a:r>
              <a:rPr lang="nl-BE" dirty="0" smtClean="0"/>
              <a:t>Three </a:t>
            </a:r>
            <a:r>
              <a:rPr lang="nl-BE" dirty="0" err="1" smtClean="0"/>
              <a:t>methodological</a:t>
            </a:r>
            <a:r>
              <a:rPr lang="nl-BE" dirty="0" smtClean="0"/>
              <a:t> </a:t>
            </a:r>
            <a:r>
              <a:rPr lang="nl-BE" dirty="0" err="1" smtClean="0"/>
              <a:t>blocks</a:t>
            </a:r>
            <a:r>
              <a:rPr lang="nl-BE" dirty="0" smtClean="0"/>
              <a:t>: </a:t>
            </a:r>
            <a:r>
              <a:rPr lang="nl-BE" dirty="0" err="1" smtClean="0"/>
              <a:t>milp</a:t>
            </a:r>
            <a:r>
              <a:rPr lang="nl-BE" dirty="0" smtClean="0"/>
              <a:t> (</a:t>
            </a:r>
            <a:r>
              <a:rPr lang="nl-BE" dirty="0" err="1" smtClean="0"/>
              <a:t>gerd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torben</a:t>
            </a:r>
            <a:r>
              <a:rPr lang="nl-BE" dirty="0" smtClean="0"/>
              <a:t>) , </a:t>
            </a:r>
            <a:r>
              <a:rPr lang="nl-BE" dirty="0" err="1" smtClean="0"/>
              <a:t>stoch</a:t>
            </a:r>
            <a:r>
              <a:rPr lang="nl-BE" baseline="0" dirty="0" smtClean="0"/>
              <a:t> (</a:t>
            </a:r>
            <a:r>
              <a:rPr lang="nl-BE" baseline="0" dirty="0" err="1" smtClean="0"/>
              <a:t>nico</a:t>
            </a:r>
            <a:r>
              <a:rPr lang="nl-BE" baseline="0" dirty="0" smtClean="0"/>
              <a:t>)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dea</a:t>
            </a:r>
            <a:r>
              <a:rPr lang="nl-BE" baseline="0" dirty="0" smtClean="0"/>
              <a:t> (</a:t>
            </a:r>
            <a:r>
              <a:rPr lang="nl-BE" baseline="0" dirty="0" err="1" smtClean="0"/>
              <a:t>catherine</a:t>
            </a:r>
            <a:r>
              <a:rPr lang="nl-BE" baseline="0" dirty="0" smtClean="0"/>
              <a:t>): links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framework</a:t>
            </a:r>
            <a:r>
              <a:rPr lang="nl-BE" baseline="0" dirty="0" smtClean="0"/>
              <a:t>: is </a:t>
            </a:r>
            <a:r>
              <a:rPr lang="nl-BE" baseline="0" dirty="0" err="1" smtClean="0"/>
              <a:t>it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feasible</a:t>
            </a:r>
            <a:endParaRPr lang="nl-BE" baseline="0" dirty="0" smtClean="0"/>
          </a:p>
          <a:p>
            <a:pPr eaLnBrk="1" hangingPunct="1"/>
            <a:endParaRPr lang="nl-BE" dirty="0" smtClean="0">
              <a:latin typeface="Arial" pitchFamily="34" charset="0"/>
            </a:endParaRPr>
          </a:p>
        </p:txBody>
      </p:sp>
      <p:sp>
        <p:nvSpPr>
          <p:cNvPr id="10240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1225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1225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1225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1225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8063B97-3C23-441B-A9E9-25AE7127F006}" type="slidenum">
              <a:rPr lang="nl-NL" sz="1100" b="0" smtClean="0"/>
              <a:pPr eaLnBrk="1" hangingPunct="1"/>
              <a:t>1</a:t>
            </a:fld>
            <a:endParaRPr lang="nl-NL" sz="1100" b="0" smtClean="0"/>
          </a:p>
        </p:txBody>
      </p:sp>
    </p:spTree>
    <p:extLst>
      <p:ext uri="{BB962C8B-B14F-4D97-AF65-F5344CB8AC3E}">
        <p14:creationId xmlns:p14="http://schemas.microsoft.com/office/powerpoint/2010/main" val="789577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71437-6BF9-405E-9A35-A0811E261BD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65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Basic idea and approach of the DEA: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1. line up the major stakeholders in the S&amp;OP process 2. derive the KPI's according to these stakeholders, including the metrics used 3. generate scenarios and assess their performance against the metrics of the KPI's; thresholds limit the set of eligible scenarios 4. rank the scenarios in a multi-criteria way 5. make final decision and keep track of some backup scenarios (robustness idea)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71437-6BF9-405E-9A35-A0811E261BD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51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Min max: over</a:t>
            </a:r>
            <a:r>
              <a:rPr lang="nl-BE" baseline="0" dirty="0" smtClean="0"/>
              <a:t> de 12 producten een setup met gemiddelde tussen 0.05 en 0.45 en een </a:t>
            </a:r>
            <a:r>
              <a:rPr lang="nl-BE" baseline="0" dirty="0" err="1" smtClean="0"/>
              <a:t>squared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coefficient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variation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between</a:t>
            </a:r>
            <a:r>
              <a:rPr lang="nl-BE" baseline="0" dirty="0" smtClean="0"/>
              <a:t> 0 en 0,013</a:t>
            </a:r>
          </a:p>
          <a:p>
            <a:r>
              <a:rPr lang="nl-BE" baseline="0" dirty="0" smtClean="0"/>
              <a:t>Processing time </a:t>
            </a:r>
            <a:r>
              <a:rPr lang="nl-BE" baseline="0" dirty="0" err="1" smtClean="0"/>
              <a:t>between</a:t>
            </a:r>
            <a:r>
              <a:rPr lang="nl-BE" baseline="0" dirty="0" smtClean="0"/>
              <a:t> 0.016 en 0.016 (hier dus deterministisch en voor alle producten gelijk)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05868-7496-4DCB-BB89-CCCD13D073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0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CCR model: </a:t>
            </a:r>
            <a:r>
              <a:rPr lang="en-US" dirty="0" err="1" smtClean="0"/>
              <a:t>Charnes</a:t>
            </a:r>
            <a:r>
              <a:rPr lang="en-US" dirty="0" smtClean="0"/>
              <a:t>, Cooper and Rhodes [1978]</a:t>
            </a:r>
          </a:p>
          <a:p>
            <a:pPr lvl="1"/>
            <a:r>
              <a:rPr lang="en-US" dirty="0" smtClean="0"/>
              <a:t>CRS constant returns to scale</a:t>
            </a:r>
          </a:p>
          <a:p>
            <a:pPr lvl="1"/>
            <a:r>
              <a:rPr lang="en-US" dirty="0" smtClean="0"/>
              <a:t>Input oriented</a:t>
            </a:r>
          </a:p>
          <a:p>
            <a:pPr lvl="1"/>
            <a:r>
              <a:rPr lang="en-US" dirty="0" smtClean="0"/>
              <a:t>Radial</a:t>
            </a:r>
          </a:p>
          <a:p>
            <a:r>
              <a:rPr lang="en-US" dirty="0" smtClean="0"/>
              <a:t>BCC model: Banker, </a:t>
            </a:r>
            <a:r>
              <a:rPr lang="en-US" dirty="0" err="1" smtClean="0"/>
              <a:t>Charnes</a:t>
            </a:r>
            <a:r>
              <a:rPr lang="en-US" dirty="0" smtClean="0"/>
              <a:t> and Cooper [1984]</a:t>
            </a:r>
          </a:p>
          <a:p>
            <a:pPr lvl="1"/>
            <a:r>
              <a:rPr lang="en-US" dirty="0" smtClean="0"/>
              <a:t>VRS variable returns to scale</a:t>
            </a:r>
          </a:p>
          <a:p>
            <a:pPr lvl="1"/>
            <a:r>
              <a:rPr lang="en-US" dirty="0" smtClean="0"/>
              <a:t>Input oriented</a:t>
            </a:r>
          </a:p>
          <a:p>
            <a:pPr lvl="1"/>
            <a:r>
              <a:rPr lang="en-US" dirty="0" smtClean="0"/>
              <a:t>Radial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5492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Inflexible</a:t>
            </a:r>
            <a:r>
              <a:rPr lang="nl-BE" dirty="0" smtClean="0"/>
              <a:t>: </a:t>
            </a:r>
            <a:r>
              <a:rPr lang="nl-BE" dirty="0" err="1" smtClean="0"/>
              <a:t>overtime</a:t>
            </a:r>
            <a:r>
              <a:rPr lang="nl-BE" dirty="0" smtClean="0"/>
              <a:t> is </a:t>
            </a:r>
            <a:r>
              <a:rPr lang="nl-BE" dirty="0" err="1" smtClean="0"/>
              <a:t>preferred</a:t>
            </a:r>
            <a:r>
              <a:rPr lang="nl-BE" dirty="0" smtClean="0"/>
              <a:t> over cm  </a:t>
            </a:r>
            <a:r>
              <a:rPr lang="nl-BE" dirty="0" err="1" smtClean="0"/>
              <a:t>whilst</a:t>
            </a:r>
            <a:r>
              <a:rPr lang="nl-BE" dirty="0" smtClean="0"/>
              <a:t>  mixed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flex</a:t>
            </a:r>
            <a:r>
              <a:rPr lang="nl-BE" dirty="0" smtClean="0"/>
              <a:t> beat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overtime</a:t>
            </a:r>
            <a:endParaRPr lang="nl-BE" dirty="0" smtClean="0"/>
          </a:p>
          <a:p>
            <a:r>
              <a:rPr lang="nl-BE" dirty="0" smtClean="0"/>
              <a:t>Mixed </a:t>
            </a:r>
            <a:r>
              <a:rPr lang="nl-BE" dirty="0" err="1" smtClean="0"/>
              <a:t>turns</a:t>
            </a:r>
            <a:r>
              <a:rPr lang="nl-BE" baseline="0" dirty="0" smtClean="0"/>
              <a:t> out to </a:t>
            </a:r>
            <a:r>
              <a:rPr lang="nl-BE" baseline="0" dirty="0" err="1" smtClean="0"/>
              <a:t>be</a:t>
            </a:r>
            <a:r>
              <a:rPr lang="nl-BE" baseline="0" dirty="0" smtClean="0"/>
              <a:t> </a:t>
            </a:r>
            <a:r>
              <a:rPr lang="nl-BE" dirty="0" err="1" smtClean="0"/>
              <a:t>cheapest</a:t>
            </a:r>
            <a:endParaRPr lang="nl-BE" dirty="0" smtClean="0"/>
          </a:p>
          <a:p>
            <a:r>
              <a:rPr lang="nl-BE" dirty="0" err="1" smtClean="0"/>
              <a:t>flex</a:t>
            </a:r>
            <a:r>
              <a:rPr lang="nl-BE" dirty="0" smtClean="0"/>
              <a:t>:</a:t>
            </a:r>
            <a:r>
              <a:rPr lang="nl-BE" baseline="0" dirty="0" smtClean="0"/>
              <a:t> most </a:t>
            </a:r>
            <a:r>
              <a:rPr lang="nl-BE" baseline="0" dirty="0" err="1" smtClean="0"/>
              <a:t>cost</a:t>
            </a:r>
            <a:endParaRPr lang="nl-BE" baseline="0" dirty="0" smtClean="0"/>
          </a:p>
          <a:p>
            <a:r>
              <a:rPr lang="nl-BE" baseline="0" dirty="0" smtClean="0"/>
              <a:t>Lot </a:t>
            </a:r>
            <a:r>
              <a:rPr lang="nl-BE" baseline="0" dirty="0" err="1" smtClean="0"/>
              <a:t>sizes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play</a:t>
            </a:r>
            <a:r>
              <a:rPr lang="nl-BE" baseline="0" dirty="0" smtClean="0"/>
              <a:t> a </a:t>
            </a:r>
            <a:r>
              <a:rPr lang="nl-BE" baseline="0" dirty="0" err="1" smtClean="0"/>
              <a:t>dampening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role</a:t>
            </a:r>
            <a:endParaRPr lang="nl-BE" baseline="0" dirty="0" smtClean="0"/>
          </a:p>
          <a:p>
            <a:r>
              <a:rPr lang="nl-BE" baseline="0" dirty="0" err="1" smtClean="0"/>
              <a:t>Fluct</a:t>
            </a:r>
            <a:r>
              <a:rPr lang="nl-BE" baseline="0" dirty="0" smtClean="0"/>
              <a:t> versus flat: more </a:t>
            </a:r>
            <a:r>
              <a:rPr lang="nl-BE" baseline="0" dirty="0" err="1" smtClean="0"/>
              <a:t>expensive</a:t>
            </a:r>
            <a:r>
              <a:rPr lang="nl-BE" baseline="0" dirty="0" smtClean="0"/>
              <a:t>; more on CM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05868-7496-4DCB-BB89-CCCD13D073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36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05868-7496-4DCB-BB89-CCCD13D073C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59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Flow: Over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periodes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kosten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minimaliseren</a:t>
            </a:r>
            <a:r>
              <a:rPr lang="en-US" baseline="0" smtClean="0"/>
              <a:t> (APP)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05868-7496-4DCB-BB89-CCCD13D073C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90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Case atlas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copco</a:t>
            </a:r>
            <a:r>
              <a:rPr lang="nl-B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05868-7496-4DCB-BB89-CCCD13D073C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73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05868-7496-4DCB-BB89-CCCD13D073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00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DEA: </a:t>
            </a:r>
            <a:r>
              <a:rPr lang="nl-BE" dirty="0" err="1" smtClean="0"/>
              <a:t>relates</a:t>
            </a:r>
            <a:r>
              <a:rPr lang="nl-BE" dirty="0" smtClean="0"/>
              <a:t> </a:t>
            </a:r>
            <a:r>
              <a:rPr lang="nl-BE" dirty="0" err="1" smtClean="0"/>
              <a:t>anastacia</a:t>
            </a:r>
            <a:r>
              <a:rPr lang="nl-BE" dirty="0" smtClean="0"/>
              <a:t> multiple stakeholders in train traffic </a:t>
            </a:r>
            <a:r>
              <a:rPr lang="nl-BE" dirty="0" err="1" smtClean="0"/>
              <a:t>announcements</a:t>
            </a:r>
            <a:r>
              <a:rPr lang="nl-BE" dirty="0" smtClean="0"/>
              <a:t>,</a:t>
            </a:r>
            <a:r>
              <a:rPr lang="nl-BE" baseline="0" dirty="0" smtClean="0"/>
              <a:t> </a:t>
            </a:r>
            <a:r>
              <a:rPr lang="nl-BE" baseline="0" dirty="0" err="1" smtClean="0"/>
              <a:t>kpî’s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come</a:t>
            </a:r>
            <a:r>
              <a:rPr lang="nl-BE" baseline="0" dirty="0" smtClean="0"/>
              <a:t>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05868-7496-4DCB-BB89-CCCD13D073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3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Refinements</a:t>
            </a:r>
            <a:r>
              <a:rPr lang="nl-BE" dirty="0" smtClean="0"/>
              <a:t> </a:t>
            </a:r>
            <a:r>
              <a:rPr lang="nl-BE" dirty="0" err="1" smtClean="0"/>
              <a:t>wrt</a:t>
            </a:r>
            <a:r>
              <a:rPr lang="nl-BE" dirty="0" smtClean="0"/>
              <a:t> SMMSO 13, DEA is the </a:t>
            </a:r>
            <a:r>
              <a:rPr lang="nl-BE" dirty="0" err="1" smtClean="0"/>
              <a:t>main</a:t>
            </a:r>
            <a:r>
              <a:rPr lang="nl-BE" dirty="0" smtClean="0"/>
              <a:t> </a:t>
            </a:r>
            <a:r>
              <a:rPr lang="nl-BE" dirty="0" err="1" smtClean="0"/>
              <a:t>addition</a:t>
            </a:r>
            <a:endParaRPr lang="nl-BE" dirty="0" smtClean="0"/>
          </a:p>
          <a:p>
            <a:r>
              <a:rPr lang="nl-BE" dirty="0" smtClean="0"/>
              <a:t>DEA </a:t>
            </a:r>
            <a:r>
              <a:rPr lang="nl-BE" dirty="0" err="1" smtClean="0"/>
              <a:t>can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used</a:t>
            </a:r>
            <a:r>
              <a:rPr lang="nl-BE" dirty="0" smtClean="0"/>
              <a:t> to </a:t>
            </a:r>
            <a:r>
              <a:rPr lang="nl-BE" dirty="0" err="1" smtClean="0"/>
              <a:t>evaluate</a:t>
            </a:r>
            <a:r>
              <a:rPr lang="nl-BE" dirty="0" smtClean="0"/>
              <a:t> </a:t>
            </a:r>
            <a:r>
              <a:rPr lang="nl-BE" dirty="0" err="1" smtClean="0"/>
              <a:t>models</a:t>
            </a:r>
            <a:r>
              <a:rPr lang="nl-BE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nl-BE" dirty="0" smtClean="0"/>
              <a:t>Manufacturing </a:t>
            </a:r>
            <a:r>
              <a:rPr lang="nl-BE" dirty="0" err="1" smtClean="0"/>
              <a:t>improvements</a:t>
            </a:r>
            <a:r>
              <a:rPr lang="nl-BE" dirty="0" smtClean="0"/>
              <a:t> </a:t>
            </a:r>
            <a:r>
              <a:rPr lang="nl-BE" dirty="0" smtClean="0">
                <a:sym typeface="Wingdings" panose="05000000000000000000" pitchFamily="2" charset="2"/>
              </a:rPr>
              <a:t> R&amp;D</a:t>
            </a:r>
            <a:endParaRPr lang="nl-BE" dirty="0" smtClean="0"/>
          </a:p>
          <a:p>
            <a:pPr marL="171450" indent="-171450">
              <a:buFontTx/>
              <a:buChar char="-"/>
            </a:pPr>
            <a:r>
              <a:rPr lang="nl-BE" dirty="0" smtClean="0"/>
              <a:t>Supply chain: GSK</a:t>
            </a:r>
          </a:p>
          <a:p>
            <a:pPr marL="171450" indent="-171450">
              <a:buFontTx/>
              <a:buChar char="-"/>
            </a:pPr>
            <a:r>
              <a:rPr lang="nl-BE" dirty="0" smtClean="0"/>
              <a:t>S&amp;OP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05868-7496-4DCB-BB89-CCCD13D073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95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D1E5B1-0834-4B64-978D-E908EF6471BF}" type="slidenum">
              <a:rPr lang="en-US" altLang="nl-BE"/>
              <a:pPr>
                <a:spcBef>
                  <a:spcPct val="0"/>
                </a:spcBef>
              </a:pPr>
              <a:t>5</a:t>
            </a:fld>
            <a:endParaRPr lang="en-US" altLang="nl-BE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Model based</a:t>
            </a:r>
          </a:p>
          <a:p>
            <a:r>
              <a:rPr lang="en-GB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Non model based</a:t>
            </a:r>
          </a:p>
        </p:txBody>
      </p:sp>
    </p:spTree>
    <p:extLst>
      <p:ext uri="{BB962C8B-B14F-4D97-AF65-F5344CB8AC3E}">
        <p14:creationId xmlns:p14="http://schemas.microsoft.com/office/powerpoint/2010/main" val="899252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Add</a:t>
            </a:r>
            <a:r>
              <a:rPr lang="nl-BE" dirty="0" smtClean="0"/>
              <a:t> </a:t>
            </a:r>
            <a:r>
              <a:rPr lang="nl-BE" dirty="0" err="1" smtClean="0"/>
              <a:t>refenrence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05868-7496-4DCB-BB89-CCCD13D073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29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Quellen: http://mfgmkt.com/mmi-articles.html, http://www.statista.com/statistics/239692/projected-size-of-the-us-electronics-contract-manufacturing-market/, http://de.slideshare.net/FrostandSullivan/global-pharmaceutical-contract-manufacturing-market-injectable-dose-formulations-will-likely-spur-the-growth-of-cm-os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71437-6BF9-405E-9A35-A0811E261BD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71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Basic idea and approach of the DEA: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1. line up the major stakeholders in the S&amp;OP process 2. derive the KPI's according to these stakeholders, including the metrics used 3. generate scenarios and assess their performance against the metrics of the KPI's; thresholds limit the set of eligible scenarios 4. rank the scenarios in a multi-criteria way 5. make final decision and keep track of some backup scenarios (robustness idea)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71437-6BF9-405E-9A35-A0811E261BD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67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Based</a:t>
            </a:r>
            <a:r>
              <a:rPr lang="nl-BE" dirty="0" smtClean="0"/>
              <a:t> on 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remarks</a:t>
            </a:r>
            <a:r>
              <a:rPr lang="nl-BE" baseline="0" dirty="0" smtClean="0"/>
              <a:t>, we </a:t>
            </a:r>
            <a:r>
              <a:rPr lang="nl-BE" baseline="0" dirty="0" err="1" smtClean="0"/>
              <a:t>refined</a:t>
            </a:r>
            <a:r>
              <a:rPr lang="nl-BE" baseline="0" dirty="0" smtClean="0"/>
              <a:t> the model lead time putting volumes in </a:t>
            </a:r>
            <a:r>
              <a:rPr lang="nl-BE" baseline="0" dirty="0" err="1" smtClean="0"/>
              <a:t>particular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periods</a:t>
            </a:r>
            <a:endParaRPr lang="nl-BE" baseline="0" dirty="0" smtClean="0"/>
          </a:p>
          <a:p>
            <a:r>
              <a:rPr lang="nl-BE" baseline="0" dirty="0" smtClean="0"/>
              <a:t>SIPP: </a:t>
            </a:r>
            <a:r>
              <a:rPr lang="nl-BE" baseline="0" dirty="0" err="1" smtClean="0"/>
              <a:t>stationary</a:t>
            </a:r>
            <a:r>
              <a:rPr lang="nl-BE" baseline="0" dirty="0" smtClean="0"/>
              <a:t> independent per </a:t>
            </a:r>
            <a:r>
              <a:rPr lang="nl-BE" baseline="0" dirty="0" err="1" smtClean="0"/>
              <a:t>period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05868-7496-4DCB-BB89-CCCD13D073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38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15" Type="http://schemas.openxmlformats.org/officeDocument/2006/relationships/image" Target="../media/image3.jpe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1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AFF1-3C3D-40FB-88CA-EBD6E2E35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8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AFF1-3C3D-40FB-88CA-EBD6E2E35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0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3" y="274641"/>
            <a:ext cx="6019800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AFF1-3C3D-40FB-88CA-EBD6E2E35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71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1776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61984" cy="161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" name="think-cell Slide" r:id="rId12" imgW="0" imgH="0" progId="TCLayout.ActiveDocument.1">
                  <p:embed/>
                </p:oleObj>
              </mc:Choice>
              <mc:Fallback>
                <p:oleObj name="think-cell Slide" r:id="rId12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BottomBar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" y="6420668"/>
            <a:ext cx="9144000" cy="43085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286" tIns="46644" rIns="93286" bIns="46644" anchor="ctr"/>
          <a:lstStyle/>
          <a:p>
            <a:endParaRPr lang="de-DE"/>
          </a:p>
        </p:txBody>
      </p:sp>
      <p:sp>
        <p:nvSpPr>
          <p:cNvPr id="5" name="SlideLogoText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17039" y="6567250"/>
            <a:ext cx="208550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434"/>
            <a:r>
              <a:rPr lang="en-US" sz="1000" b="0"/>
              <a:t>WFI – Ingolstadt School of Management</a:t>
            </a:r>
          </a:p>
        </p:txBody>
      </p:sp>
      <p:sp>
        <p:nvSpPr>
          <p:cNvPr id="6" name="McK 1. On-page tracker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1489" y="27537"/>
            <a:ext cx="6639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1489" y="542615"/>
            <a:ext cx="3730492" cy="222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b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8" name="McK Slide Elements"/>
          <p:cNvGrpSpPr>
            <a:grpSpLocks/>
          </p:cNvGrpSpPr>
          <p:nvPr userDrawn="1"/>
        </p:nvGrpSpPr>
        <p:grpSpPr bwMode="auto">
          <a:xfrm>
            <a:off x="121489" y="6205232"/>
            <a:ext cx="8722840" cy="515079"/>
            <a:chOff x="75" y="3831"/>
            <a:chExt cx="5385" cy="318"/>
          </a:xfrm>
        </p:grpSpPr>
        <p:sp>
          <p:nvSpPr>
            <p:cNvPr id="9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31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b="0" smtClean="0"/>
                <a:t>1 Footnote</a:t>
              </a:r>
            </a:p>
          </p:txBody>
        </p:sp>
        <p:sp>
          <p:nvSpPr>
            <p:cNvPr id="10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912" indent="-621912" defTabSz="913434">
                <a:tabLst>
                  <a:tab pos="625151" algn="l"/>
                </a:tabLst>
              </a:pPr>
              <a:r>
                <a:rPr lang="en-US" sz="1000" b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1" name="ACET" hidden="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482155" y="1096567"/>
            <a:ext cx="4350892" cy="571769"/>
            <a:chOff x="915" y="677"/>
            <a:chExt cx="2686" cy="353"/>
          </a:xfrm>
        </p:grpSpPr>
        <p:cxnSp>
          <p:nvCxnSpPr>
            <p:cNvPr id="12" name="AutoShape 249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AutoShape 250" hidden="1"/>
            <p:cNvSpPr>
              <a:spLocks noChangeArrowheads="1"/>
            </p:cNvSpPr>
            <p:nvPr/>
          </p:nvSpPr>
          <p:spPr bwMode="auto">
            <a:xfrm>
              <a:off x="915" y="677"/>
              <a:ext cx="2686" cy="35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/>
                <a:t>Title</a:t>
              </a:r>
            </a:p>
            <a:p>
              <a:r>
                <a:rPr lang="en-US" b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4" name="Working Draft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8021158" y="2761662"/>
            <a:ext cx="210314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600" b="0" smtClean="0"/>
              <a:t>Last Modified 05.09.2011 13:06:24 W. Europe Standard Time</a:t>
            </a:r>
            <a:endParaRPr lang="en-US" b="0" smtClean="0"/>
          </a:p>
        </p:txBody>
      </p:sp>
      <p:sp>
        <p:nvSpPr>
          <p:cNvPr id="15" name="Printed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5400000">
            <a:off x="8584616" y="4302040"/>
            <a:ext cx="976229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b="0" smtClean="0"/>
              <a:t>Printed 15.07.2010 15:08:38</a:t>
            </a:r>
            <a:endParaRPr lang="en-US" b="0" smtClean="0"/>
          </a:p>
        </p:txBody>
      </p:sp>
      <p:sp>
        <p:nvSpPr>
          <p:cNvPr id="16" name="SlideLogoSeparator" hidden="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559981" y="6534856"/>
            <a:ext cx="705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434"/>
            <a:r>
              <a:rPr lang="en-US" sz="1200" b="0"/>
              <a:t>|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" y="837413"/>
            <a:ext cx="9178016" cy="6020591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0A415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nl-BE" smtClean="0"/>
          </a:p>
        </p:txBody>
      </p:sp>
      <p:sp>
        <p:nvSpPr>
          <p:cNvPr id="18" name="Rectangle 33"/>
          <p:cNvSpPr>
            <a:spLocks noChangeArrowheads="1"/>
          </p:cNvSpPr>
          <p:nvPr/>
        </p:nvSpPr>
        <p:spPr bwMode="auto">
          <a:xfrm>
            <a:off x="3" y="1"/>
            <a:ext cx="9144000" cy="840647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lIns="91421" tIns="45713" rIns="91421" bIns="45713" anchor="ctr"/>
          <a:lstStyle/>
          <a:p>
            <a:pPr algn="ctr" eaLnBrk="0" hangingPunct="0"/>
            <a:endParaRPr lang="nl-BE">
              <a:solidFill>
                <a:srgbClr val="000E21"/>
              </a:solidFill>
            </a:endParaRPr>
          </a:p>
        </p:txBody>
      </p:sp>
      <p:pic>
        <p:nvPicPr>
          <p:cNvPr id="19" name="Picture 11" descr="SEDES2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528" y="115003"/>
            <a:ext cx="362844" cy="61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1" y="539376"/>
            <a:ext cx="9178016" cy="633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3" rIns="91421" bIns="45713"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nl-BE" smtClean="0"/>
          </a:p>
        </p:txBody>
      </p:sp>
      <p:pic>
        <p:nvPicPr>
          <p:cNvPr id="21" name="Afbeelding 10" descr="HR_CORPORATE-versie3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6" y="2160740"/>
            <a:ext cx="1597163" cy="34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Afbeelding 11" descr="kortrijk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7413"/>
            <a:ext cx="1767246" cy="82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3" y="2159001"/>
            <a:ext cx="5399088" cy="1224710"/>
          </a:xfrm>
        </p:spPr>
        <p:txBody>
          <a:bodyPr/>
          <a:lstStyle>
            <a:lvl1pPr>
              <a:defRPr sz="4000" baseline="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23" name="Rectangle 20"/>
          <p:cNvSpPr>
            <a:spLocks noGrp="1" noChangeArrowheads="1"/>
          </p:cNvSpPr>
          <p:nvPr>
            <p:ph type="dt" sz="quarter" idx="10"/>
          </p:nvPr>
        </p:nvSpPr>
        <p:spPr>
          <a:xfrm>
            <a:off x="3238062" y="6372077"/>
            <a:ext cx="1260236" cy="36120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559797" y="6372077"/>
            <a:ext cx="1080433" cy="361205"/>
          </a:xfrm>
          <a:ln>
            <a:miter lim="800000"/>
            <a:headEnd/>
            <a:tailEnd/>
          </a:ln>
        </p:spPr>
        <p:txBody>
          <a:bodyPr wrap="square"/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3FCC0DD-ABAD-439C-94CF-1318C19F074D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25" name="Tijdelijke aanduiding voor voettekst 3"/>
          <p:cNvSpPr>
            <a:spLocks noGrp="1"/>
          </p:cNvSpPr>
          <p:nvPr>
            <p:ph type="ftr" sz="quarter" idx="12"/>
          </p:nvPr>
        </p:nvSpPr>
        <p:spPr>
          <a:xfrm>
            <a:off x="4679723" y="6372077"/>
            <a:ext cx="2771547" cy="361205"/>
          </a:xfrm>
          <a:prstGeom prst="rect">
            <a:avLst/>
          </a:prstGeom>
        </p:spPr>
        <p:txBody>
          <a:bodyPr lIns="91421" tIns="45713" rIns="91421" bIns="45713"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241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olledig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966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00737" y="6436909"/>
            <a:ext cx="5864721" cy="36512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198">
                <a:solidFill>
                  <a:srgbClr val="96969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8661" y="6436909"/>
            <a:ext cx="357080" cy="365126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r">
              <a:defRPr sz="1198">
                <a:solidFill>
                  <a:srgbClr val="969696"/>
                </a:solidFill>
              </a:defRPr>
            </a:lvl1pPr>
          </a:lstStyle>
          <a:p>
            <a:fld id="{DEED8D61-E8B6-E041-9D61-71A033DF76C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Bild 6" descr="Innenbalken 13 o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1030"/>
          </a:xfrm>
          <a:prstGeom prst="rect">
            <a:avLst/>
          </a:prstGeom>
        </p:spPr>
      </p:pic>
      <p:sp>
        <p:nvSpPr>
          <p:cNvPr id="19" name="Titelplatzhalter 1"/>
          <p:cNvSpPr>
            <a:spLocks noGrp="1"/>
          </p:cNvSpPr>
          <p:nvPr>
            <p:ph type="title"/>
          </p:nvPr>
        </p:nvSpPr>
        <p:spPr>
          <a:xfrm>
            <a:off x="136659" y="113155"/>
            <a:ext cx="8809082" cy="457078"/>
          </a:xfrm>
          <a:prstGeom prst="rect">
            <a:avLst/>
          </a:prstGeom>
        </p:spPr>
        <p:txBody>
          <a:bodyPr vert="horz" lIns="35994" tIns="0" rIns="35994" bIns="0" rtlCol="0" anchor="ctr">
            <a:noAutofit/>
          </a:bodyPr>
          <a:lstStyle/>
          <a:p>
            <a:r>
              <a:rPr lang="en-US" smtClean="0"/>
              <a:t>Mastertitelformat bearbeiten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814852" y="1340218"/>
            <a:ext cx="3880055" cy="16972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9396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91271" tIns="45640" rIns="91271" bIns="45640"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95A29-C9F5-4EF2-860F-2390CB166EF3}" type="slidenum">
              <a:rPr lang="nl-N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55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4320002"/>
            <a:ext cx="7920000" cy="1440000"/>
          </a:xfrm>
        </p:spPr>
        <p:txBody>
          <a:bodyPr lIns="91271" tIns="45640" rIns="91271" bIns="45640" anchor="t"/>
          <a:lstStyle>
            <a:lvl1pPr algn="l">
              <a:defRPr sz="3600" b="1" cap="all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0000" y="2880000"/>
            <a:ext cx="7920000" cy="14400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6354" indent="0">
              <a:buNone/>
              <a:defRPr sz="1800"/>
            </a:lvl2pPr>
            <a:lvl3pPr marL="912716" indent="0">
              <a:buNone/>
              <a:defRPr sz="1600"/>
            </a:lvl3pPr>
            <a:lvl4pPr marL="1369073" indent="0">
              <a:buNone/>
              <a:defRPr sz="1400"/>
            </a:lvl4pPr>
            <a:lvl5pPr marL="1825436" indent="0">
              <a:buNone/>
              <a:defRPr sz="1400"/>
            </a:lvl5pPr>
            <a:lvl6pPr marL="2281779" indent="0">
              <a:buNone/>
              <a:defRPr sz="1400"/>
            </a:lvl6pPr>
            <a:lvl7pPr marL="2738144" indent="0">
              <a:buNone/>
              <a:defRPr sz="1400"/>
            </a:lvl7pPr>
            <a:lvl8pPr marL="3194498" indent="0">
              <a:buNone/>
              <a:defRPr sz="1400"/>
            </a:lvl8pPr>
            <a:lvl9pPr marL="3650860" indent="0">
              <a:buNone/>
              <a:defRPr sz="14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67EF7-03BD-4DD9-BB55-3754FCCD34F7}" type="slidenum">
              <a:rPr lang="nl-N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43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91271" tIns="45640" rIns="91271" bIns="45640"/>
          <a:lstStyle>
            <a:lvl1pPr>
              <a:defRPr baseline="0"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19198" y="1258888"/>
            <a:ext cx="3881437" cy="4678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52981" y="1258888"/>
            <a:ext cx="3883025" cy="4678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95B1-EBF4-4DA5-8862-F8F3082C9F1A}" type="slidenum">
              <a:rPr lang="nl-N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09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0059" y="1535115"/>
            <a:ext cx="3780001" cy="639763"/>
          </a:xfrm>
        </p:spPr>
        <p:txBody>
          <a:bodyPr anchor="ctr"/>
          <a:lstStyle>
            <a:lvl1pPr marL="0" indent="0">
              <a:buNone/>
              <a:defRPr sz="2600" b="1"/>
            </a:lvl1pPr>
            <a:lvl2pPr marL="456354" indent="0">
              <a:buNone/>
              <a:defRPr sz="2000" b="1"/>
            </a:lvl2pPr>
            <a:lvl3pPr marL="912716" indent="0">
              <a:buNone/>
              <a:defRPr sz="1800" b="1"/>
            </a:lvl3pPr>
            <a:lvl4pPr marL="1369073" indent="0">
              <a:buNone/>
              <a:defRPr sz="1600" b="1"/>
            </a:lvl4pPr>
            <a:lvl5pPr marL="1825436" indent="0">
              <a:buNone/>
              <a:defRPr sz="1600" b="1"/>
            </a:lvl5pPr>
            <a:lvl6pPr marL="2281779" indent="0">
              <a:buNone/>
              <a:defRPr sz="1600" b="1"/>
            </a:lvl6pPr>
            <a:lvl7pPr marL="2738144" indent="0">
              <a:buNone/>
              <a:defRPr sz="1600" b="1"/>
            </a:lvl7pPr>
            <a:lvl8pPr marL="3194498" indent="0">
              <a:buNone/>
              <a:defRPr sz="1600" b="1"/>
            </a:lvl8pPr>
            <a:lvl9pPr marL="365086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20059" y="2160000"/>
            <a:ext cx="37800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85" y="1535115"/>
            <a:ext cx="4041775" cy="639763"/>
          </a:xfrm>
        </p:spPr>
        <p:txBody>
          <a:bodyPr anchor="ctr"/>
          <a:lstStyle>
            <a:lvl1pPr marL="0" indent="0">
              <a:buNone/>
              <a:defRPr sz="2600" b="1"/>
            </a:lvl1pPr>
            <a:lvl2pPr marL="456354" indent="0">
              <a:buNone/>
              <a:defRPr sz="2000" b="1"/>
            </a:lvl2pPr>
            <a:lvl3pPr marL="912716" indent="0">
              <a:buNone/>
              <a:defRPr sz="1800" b="1"/>
            </a:lvl3pPr>
            <a:lvl4pPr marL="1369073" indent="0">
              <a:buNone/>
              <a:defRPr sz="1600" b="1"/>
            </a:lvl4pPr>
            <a:lvl5pPr marL="1825436" indent="0">
              <a:buNone/>
              <a:defRPr sz="1600" b="1"/>
            </a:lvl5pPr>
            <a:lvl6pPr marL="2281779" indent="0">
              <a:buNone/>
              <a:defRPr sz="1600" b="1"/>
            </a:lvl6pPr>
            <a:lvl7pPr marL="2738144" indent="0">
              <a:buNone/>
              <a:defRPr sz="1600" b="1"/>
            </a:lvl7pPr>
            <a:lvl8pPr marL="3194498" indent="0">
              <a:buNone/>
              <a:defRPr sz="1600" b="1"/>
            </a:lvl8pPr>
            <a:lvl9pPr marL="365086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85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19138" y="0"/>
            <a:ext cx="7920000" cy="1079500"/>
          </a:xfrm>
        </p:spPr>
        <p:txBody>
          <a:bodyPr lIns="91271" tIns="45640" rIns="91271" bIns="45640"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63E09-43A2-4170-98BF-C6C629856B7E}" type="slidenum">
              <a:rPr lang="nl-N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467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0"/>
            <a:ext cx="7920000" cy="1079500"/>
          </a:xfrm>
        </p:spPr>
        <p:txBody>
          <a:bodyPr lIns="91271" tIns="45640" rIns="91271" bIns="45640"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CE0BC-BBD2-41A3-A0CB-6919F1FF85DF}" type="slidenum">
              <a:rPr lang="nl-N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1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AFF1-3C3D-40FB-88CA-EBD6E2E35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54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91" y="4800602"/>
            <a:ext cx="5486400" cy="566738"/>
          </a:xfrm>
        </p:spPr>
        <p:txBody>
          <a:bodyPr lIns="91271" tIns="45640" rIns="91271" bIns="45640"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91" y="1071548"/>
            <a:ext cx="5486400" cy="3656029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6354" indent="0">
              <a:buNone/>
              <a:defRPr sz="2800"/>
            </a:lvl2pPr>
            <a:lvl3pPr marL="912716" indent="0">
              <a:buNone/>
              <a:defRPr sz="2400"/>
            </a:lvl3pPr>
            <a:lvl4pPr marL="1369073" indent="0">
              <a:buNone/>
              <a:defRPr sz="2000"/>
            </a:lvl4pPr>
            <a:lvl5pPr marL="1825436" indent="0">
              <a:buNone/>
              <a:defRPr sz="2000"/>
            </a:lvl5pPr>
            <a:lvl6pPr marL="2281779" indent="0">
              <a:buNone/>
              <a:defRPr sz="2000"/>
            </a:lvl6pPr>
            <a:lvl7pPr marL="2738144" indent="0">
              <a:buNone/>
              <a:defRPr sz="2000"/>
            </a:lvl7pPr>
            <a:lvl8pPr marL="3194498" indent="0">
              <a:buNone/>
              <a:defRPr sz="2000"/>
            </a:lvl8pPr>
            <a:lvl9pPr marL="365086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BE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91" y="5367340"/>
            <a:ext cx="5486400" cy="80486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6354" indent="0">
              <a:buNone/>
              <a:defRPr sz="1200"/>
            </a:lvl2pPr>
            <a:lvl3pPr marL="912716" indent="0">
              <a:buNone/>
              <a:defRPr sz="1000"/>
            </a:lvl3pPr>
            <a:lvl4pPr marL="1369073" indent="0">
              <a:buNone/>
              <a:defRPr sz="900"/>
            </a:lvl4pPr>
            <a:lvl5pPr marL="1825436" indent="0">
              <a:buNone/>
              <a:defRPr sz="900"/>
            </a:lvl5pPr>
            <a:lvl6pPr marL="2281779" indent="0">
              <a:buNone/>
              <a:defRPr sz="900"/>
            </a:lvl6pPr>
            <a:lvl7pPr marL="2738144" indent="0">
              <a:buNone/>
              <a:defRPr sz="900"/>
            </a:lvl7pPr>
            <a:lvl8pPr marL="3194498" indent="0">
              <a:buNone/>
              <a:defRPr sz="900"/>
            </a:lvl8pPr>
            <a:lvl9pPr marL="365086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8F2E5-78BE-41AE-9B72-5D50E4138DA8}" type="slidenum">
              <a:rPr lang="nl-N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62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0" y="836671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158CA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2686" fontAlgn="base">
              <a:spcBef>
                <a:spcPct val="50000"/>
              </a:spcBef>
              <a:spcAft>
                <a:spcPct val="0"/>
              </a:spcAft>
            </a:pPr>
            <a:endParaRPr lang="nl-BE" dirty="0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7" y="2159000"/>
            <a:ext cx="5399088" cy="3240000"/>
          </a:xfrm>
        </p:spPr>
        <p:txBody>
          <a:bodyPr anchor="t" anchorCtr="0"/>
          <a:lstStyle>
            <a:lvl1pPr>
              <a:defRPr sz="4000" baseline="0"/>
            </a:lvl1pPr>
          </a:lstStyle>
          <a:p>
            <a:r>
              <a:rPr lang="nl-NL" dirty="0" smtClean="0"/>
              <a:t>Klik en typ de titel van de presentatie</a:t>
            </a:r>
            <a:endParaRPr lang="nl-NL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wrap="none" lIns="91268" tIns="45638" rIns="91268" bIns="45638" anchor="ctr"/>
          <a:lstStyle/>
          <a:p>
            <a:pPr algn="ctr" defTabSz="912686" eaLnBrk="0" fontAlgn="base" hangingPunct="0">
              <a:spcBef>
                <a:spcPct val="0"/>
              </a:spcBef>
              <a:spcAft>
                <a:spcPct val="0"/>
              </a:spcAft>
            </a:pPr>
            <a:endParaRPr lang="nl-BE" sz="2400" dirty="0">
              <a:solidFill>
                <a:srgbClr val="000E21"/>
              </a:solidFill>
            </a:endParaRPr>
          </a:p>
        </p:txBody>
      </p:sp>
      <p:pic>
        <p:nvPicPr>
          <p:cNvPr id="3083" name="Picture 11" descr="SEDES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266" y="114301"/>
            <a:ext cx="363537" cy="611188"/>
          </a:xfrm>
          <a:prstGeom prst="rect">
            <a:avLst/>
          </a:prstGeom>
          <a:noFill/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3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68" tIns="45638" rIns="91268" bIns="45638"/>
          <a:lstStyle/>
          <a:p>
            <a:pPr defTabSz="912686" fontAlgn="base">
              <a:spcBef>
                <a:spcPct val="50000"/>
              </a:spcBef>
              <a:spcAft>
                <a:spcPct val="0"/>
              </a:spcAft>
            </a:pPr>
            <a:endParaRPr lang="nl-BE" dirty="0">
              <a:solidFill>
                <a:srgbClr val="000000"/>
              </a:solidFill>
            </a:endParaRPr>
          </a:p>
        </p:txBody>
      </p:sp>
      <p:pic>
        <p:nvPicPr>
          <p:cNvPr id="3081" name="Picture 9" descr="KULLOGO_RGB 1CM_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838267"/>
            <a:ext cx="2479675" cy="828675"/>
          </a:xfrm>
          <a:prstGeom prst="rect">
            <a:avLst/>
          </a:prstGeom>
          <a:noFill/>
        </p:spPr>
      </p:pic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3" y="6372002"/>
            <a:ext cx="1260001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>
              <a:solidFill>
                <a:srgbClr val="FFFFFF"/>
              </a:solidFill>
            </a:endParaRPr>
          </a:p>
        </p:txBody>
      </p:sp>
      <p:pic>
        <p:nvPicPr>
          <p:cNvPr id="11" name="Afbeelding 10" descr="HR_CORPORATE-versie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40000" y="2160068"/>
            <a:ext cx="1596622" cy="3418789"/>
          </a:xfrm>
          <a:prstGeom prst="rect">
            <a:avLst/>
          </a:prstGeom>
        </p:spPr>
      </p:pic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7" y="6372002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>
                <a:solidFill>
                  <a:srgbClr val="FFFFFF"/>
                </a:solidFill>
              </a:rPr>
              <a:pPr/>
              <a:t>‹#›</a:t>
            </a:fld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60" y="6372002"/>
            <a:ext cx="2772001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78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head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7" y="2159000"/>
            <a:ext cx="5399088" cy="3240000"/>
          </a:xfrm>
        </p:spPr>
        <p:txBody>
          <a:bodyPr anchor="t" anchorCtr="0"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NL" dirty="0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3" y="6372002"/>
            <a:ext cx="1260001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7" y="6372002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>
                <a:solidFill>
                  <a:srgbClr val="FFFFFF"/>
                </a:solidFill>
              </a:rPr>
              <a:pPr/>
              <a:t>‹#›</a:t>
            </a:fld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60" y="6372002"/>
            <a:ext cx="2772001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>
              <a:solidFill>
                <a:srgbClr val="FFFFFF"/>
              </a:solidFill>
            </a:endParaRPr>
          </a:p>
        </p:txBody>
      </p:sp>
      <p:pic>
        <p:nvPicPr>
          <p:cNvPr id="17" name="Afbeelding 16" descr="HR_CORPORATE-versie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0000" y="2160068"/>
            <a:ext cx="1596622" cy="341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62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  <a:lvl2pPr>
              <a:defRPr>
                <a:solidFill>
                  <a:srgbClr val="182B52"/>
                </a:solidFill>
              </a:defRPr>
            </a:lvl2pPr>
            <a:lvl3pPr>
              <a:defRPr>
                <a:solidFill>
                  <a:srgbClr val="182B52"/>
                </a:solidFill>
              </a:defRPr>
            </a:lvl3pPr>
            <a:lvl4pPr>
              <a:defRPr>
                <a:solidFill>
                  <a:srgbClr val="182B52"/>
                </a:solidFill>
              </a:defRPr>
            </a:lvl4pPr>
            <a:lvl5pPr>
              <a:defRPr>
                <a:solidFill>
                  <a:srgbClr val="182B52"/>
                </a:solidFill>
              </a:defRPr>
            </a:lvl5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D8E6A-08C9-49B9-A7D5-27A98AD8C28F}" type="slidenum">
              <a:rPr lang="nl-NL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4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719139" y="1258888"/>
            <a:ext cx="3852862" cy="4678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786313" y="1285859"/>
            <a:ext cx="3852001" cy="4678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1574D-8DFA-4EB5-BF30-236E4224952D}" type="slidenum">
              <a:rPr lang="nl-NL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8313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60" y="1535115"/>
            <a:ext cx="3780001" cy="639763"/>
          </a:xfrm>
        </p:spPr>
        <p:txBody>
          <a:bodyPr anchor="ctr" anchorCtr="0"/>
          <a:lstStyle>
            <a:lvl1pPr marL="0" indent="0">
              <a:buNone/>
              <a:defRPr sz="2600" b="1"/>
            </a:lvl1pPr>
            <a:lvl2pPr marL="456339" indent="0">
              <a:buNone/>
              <a:defRPr sz="2000" b="1"/>
            </a:lvl2pPr>
            <a:lvl3pPr marL="912686" indent="0">
              <a:buNone/>
              <a:defRPr sz="1800" b="1"/>
            </a:lvl3pPr>
            <a:lvl4pPr marL="1369027" indent="0">
              <a:buNone/>
              <a:defRPr sz="1600" b="1"/>
            </a:lvl4pPr>
            <a:lvl5pPr marL="1825375" indent="0">
              <a:buNone/>
              <a:defRPr sz="1600" b="1"/>
            </a:lvl5pPr>
            <a:lvl6pPr marL="2281702" indent="0">
              <a:buNone/>
              <a:defRPr sz="1600" b="1"/>
            </a:lvl6pPr>
            <a:lvl7pPr marL="2738052" indent="0">
              <a:buNone/>
              <a:defRPr sz="1600" b="1"/>
            </a:lvl7pPr>
            <a:lvl8pPr marL="3194391" indent="0">
              <a:buNone/>
              <a:defRPr sz="1600" b="1"/>
            </a:lvl8pPr>
            <a:lvl9pPr marL="3650737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20060" y="2160000"/>
            <a:ext cx="37800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86" y="1535115"/>
            <a:ext cx="4041775" cy="639763"/>
          </a:xfrm>
        </p:spPr>
        <p:txBody>
          <a:bodyPr anchor="ctr" anchorCtr="0"/>
          <a:lstStyle>
            <a:lvl1pPr marL="0" indent="0">
              <a:buNone/>
              <a:defRPr sz="2600" b="1"/>
            </a:lvl1pPr>
            <a:lvl2pPr marL="456339" indent="0">
              <a:buNone/>
              <a:defRPr sz="2000" b="1"/>
            </a:lvl2pPr>
            <a:lvl3pPr marL="912686" indent="0">
              <a:buNone/>
              <a:defRPr sz="1800" b="1"/>
            </a:lvl3pPr>
            <a:lvl4pPr marL="1369027" indent="0">
              <a:buNone/>
              <a:defRPr sz="1600" b="1"/>
            </a:lvl4pPr>
            <a:lvl5pPr marL="1825375" indent="0">
              <a:buNone/>
              <a:defRPr sz="1600" b="1"/>
            </a:lvl5pPr>
            <a:lvl6pPr marL="2281702" indent="0">
              <a:buNone/>
              <a:defRPr sz="1600" b="1"/>
            </a:lvl6pPr>
            <a:lvl7pPr marL="2738052" indent="0">
              <a:buNone/>
              <a:defRPr sz="1600" b="1"/>
            </a:lvl7pPr>
            <a:lvl8pPr marL="3194391" indent="0">
              <a:buNone/>
              <a:defRPr sz="1600" b="1"/>
            </a:lvl8pPr>
            <a:lvl9pPr marL="3650737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85" y="2174876"/>
            <a:ext cx="40306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E3400-3D55-4C98-8673-F1D0A3CCBB71}" type="slidenum">
              <a:rPr lang="nl-NL"/>
              <a:pPr/>
              <a:t>‹#›</a:t>
            </a:fld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028303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D4B0D-69E4-4D7A-AC5D-1C592BA07710}" type="slidenum">
              <a:rPr lang="nl-NL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3086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91" y="4800602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82B52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91" y="1071548"/>
            <a:ext cx="5486400" cy="3656029"/>
          </a:xfrm>
        </p:spPr>
        <p:txBody>
          <a:bodyPr/>
          <a:lstStyle>
            <a:lvl1pPr marL="0" indent="0">
              <a:buNone/>
              <a:defRPr sz="3200">
                <a:solidFill>
                  <a:srgbClr val="182B52"/>
                </a:solidFill>
              </a:defRPr>
            </a:lvl1pPr>
            <a:lvl2pPr marL="456339" indent="0">
              <a:buNone/>
              <a:defRPr sz="2800"/>
            </a:lvl2pPr>
            <a:lvl3pPr marL="912686" indent="0">
              <a:buNone/>
              <a:defRPr sz="2400"/>
            </a:lvl3pPr>
            <a:lvl4pPr marL="1369027" indent="0">
              <a:buNone/>
              <a:defRPr sz="2000"/>
            </a:lvl4pPr>
            <a:lvl5pPr marL="1825375" indent="0">
              <a:buNone/>
              <a:defRPr sz="2000"/>
            </a:lvl5pPr>
            <a:lvl6pPr marL="2281702" indent="0">
              <a:buNone/>
              <a:defRPr sz="2000"/>
            </a:lvl6pPr>
            <a:lvl7pPr marL="2738052" indent="0">
              <a:buNone/>
              <a:defRPr sz="2000"/>
            </a:lvl7pPr>
            <a:lvl8pPr marL="3194391" indent="0">
              <a:buNone/>
              <a:defRPr sz="2000"/>
            </a:lvl8pPr>
            <a:lvl9pPr marL="3650737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91" y="5367340"/>
            <a:ext cx="5486400" cy="804862"/>
          </a:xfrm>
        </p:spPr>
        <p:txBody>
          <a:bodyPr/>
          <a:lstStyle>
            <a:lvl1pPr marL="0" indent="0">
              <a:buNone/>
              <a:defRPr sz="1600">
                <a:solidFill>
                  <a:srgbClr val="182B52"/>
                </a:solidFill>
              </a:defRPr>
            </a:lvl1pPr>
            <a:lvl2pPr marL="456339" indent="0">
              <a:buNone/>
              <a:defRPr sz="1200"/>
            </a:lvl2pPr>
            <a:lvl3pPr marL="912686" indent="0">
              <a:buNone/>
              <a:defRPr sz="1000"/>
            </a:lvl3pPr>
            <a:lvl4pPr marL="1369027" indent="0">
              <a:buNone/>
              <a:defRPr sz="900"/>
            </a:lvl4pPr>
            <a:lvl5pPr marL="1825375" indent="0">
              <a:buNone/>
              <a:defRPr sz="900"/>
            </a:lvl5pPr>
            <a:lvl6pPr marL="2281702" indent="0">
              <a:buNone/>
              <a:defRPr sz="900"/>
            </a:lvl6pPr>
            <a:lvl7pPr marL="2738052" indent="0">
              <a:buNone/>
              <a:defRPr sz="900"/>
            </a:lvl7pPr>
            <a:lvl8pPr marL="3194391" indent="0">
              <a:buNone/>
              <a:defRPr sz="900"/>
            </a:lvl8pPr>
            <a:lvl9pPr marL="3650737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36126-567D-4CD7-91ED-A4E7D28FA743}" type="slidenum">
              <a:rPr lang="nl-NL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256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0D76-C8AE-4E46-BB74-5EB5BCCD9334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92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0D76-C8AE-4E46-BB74-5EB5BCCD9334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5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2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AFF1-3C3D-40FB-88CA-EBD6E2E35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36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0D76-C8AE-4E46-BB74-5EB5BCCD9334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14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0D76-C8AE-4E46-BB74-5EB5BCCD9334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16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0D76-C8AE-4E46-BB74-5EB5BCCD9334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153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0D76-C8AE-4E46-BB74-5EB5BCCD9334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62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0D76-C8AE-4E46-BB74-5EB5BCCD9334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151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0D76-C8AE-4E46-BB74-5EB5BCCD9334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680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0D76-C8AE-4E46-BB74-5EB5BCCD9334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964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0D76-C8AE-4E46-BB74-5EB5BCCD9334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580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0D76-C8AE-4E46-BB74-5EB5BCCD9334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04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AFF1-3C3D-40FB-88CA-EBD6E2E35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69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3" indent="0">
              <a:buNone/>
              <a:defRPr sz="1600" b="1"/>
            </a:lvl7pPr>
            <a:lvl8pPr marL="3200078" indent="0">
              <a:buNone/>
              <a:defRPr sz="1600" b="1"/>
            </a:lvl8pPr>
            <a:lvl9pPr marL="36572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3" indent="0">
              <a:buNone/>
              <a:defRPr sz="1600" b="1"/>
            </a:lvl7pPr>
            <a:lvl8pPr marL="3200078" indent="0">
              <a:buNone/>
              <a:defRPr sz="1600" b="1"/>
            </a:lvl8pPr>
            <a:lvl9pPr marL="36572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AFF1-3C3D-40FB-88CA-EBD6E2E35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2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AFF1-3C3D-40FB-88CA-EBD6E2E35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4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AFF1-3C3D-40FB-88CA-EBD6E2E35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80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3" indent="0">
              <a:buNone/>
              <a:defRPr sz="900"/>
            </a:lvl7pPr>
            <a:lvl8pPr marL="3200078" indent="0">
              <a:buNone/>
              <a:defRPr sz="900"/>
            </a:lvl8pPr>
            <a:lvl9pPr marL="36572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AFF1-3C3D-40FB-88CA-EBD6E2E35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0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1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8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3" indent="0">
              <a:buNone/>
              <a:defRPr sz="2000"/>
            </a:lvl7pPr>
            <a:lvl8pPr marL="3200078" indent="0">
              <a:buNone/>
              <a:defRPr sz="2000"/>
            </a:lvl8pPr>
            <a:lvl9pPr marL="365723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1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3" indent="0">
              <a:buNone/>
              <a:defRPr sz="900"/>
            </a:lvl7pPr>
            <a:lvl8pPr marL="3200078" indent="0">
              <a:buNone/>
              <a:defRPr sz="900"/>
            </a:lvl8pPr>
            <a:lvl9pPr marL="36572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AFF1-3C3D-40FB-88CA-EBD6E2E35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6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8.jpe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1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1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3" y="6356350"/>
            <a:ext cx="2133600" cy="365126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0"/>
            <a:ext cx="2895600" cy="365126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6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AFF1-3C3D-40FB-88CA-EBD6E2E35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3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81" r:id="rId14"/>
  </p:sldLayoutIdLst>
  <p:hf hdr="0" ftr="0" dt="0"/>
  <p:txStyles>
    <p:titleStyle>
      <a:lvl1pPr algn="ctr" defTabSz="91430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3" algn="l" defTabSz="91430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5" indent="-228577" algn="l" defTabSz="9143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8" indent="-228577" algn="l" defTabSz="91430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3" indent="-228577" algn="l" defTabSz="91430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6" indent="-228577" algn="l" defTabSz="9143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2" indent="-228577" algn="l" defTabSz="9143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5" indent="-228577" algn="l" defTabSz="9143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0" indent="-228577" algn="l" defTabSz="9143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3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8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2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head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97" y="6372228"/>
            <a:ext cx="18002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bg1"/>
                </a:solidFill>
                <a:cs typeface="+mn-cs"/>
              </a:defRPr>
            </a:lvl1pPr>
          </a:lstStyle>
          <a:p>
            <a:pPr defTabSz="912716" fontAlgn="base">
              <a:spcAft>
                <a:spcPct val="0"/>
              </a:spcAft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79725" y="6372228"/>
            <a:ext cx="36004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chemeClr val="bg1"/>
                </a:solidFill>
                <a:cs typeface="+mn-cs"/>
              </a:defRPr>
            </a:lvl1pPr>
          </a:lstStyle>
          <a:p>
            <a:pPr defTabSz="912716" fontAlgn="base">
              <a:spcAft>
                <a:spcPct val="0"/>
              </a:spcAft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0597" y="6372228"/>
            <a:ext cx="18002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  <a:cs typeface="+mn-cs"/>
              </a:defRPr>
            </a:lvl1pPr>
          </a:lstStyle>
          <a:p>
            <a:pPr defTabSz="912716" fontAlgn="base">
              <a:spcAft>
                <a:spcPct val="0"/>
              </a:spcAft>
              <a:defRPr/>
            </a:pPr>
            <a:fld id="{C24B152E-EC27-4B98-BE4A-BC37EE918EF3}" type="slidenum">
              <a:rPr lang="nl-NL" smtClean="0">
                <a:solidFill>
                  <a:srgbClr val="FFFFFF"/>
                </a:solidFill>
              </a:rPr>
              <a:pPr defTabSz="912716" fontAlgn="base">
                <a:spcAft>
                  <a:spcPct val="0"/>
                </a:spcAft>
                <a:defRPr/>
              </a:pPr>
              <a:t>‹#›</a:t>
            </a:fld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79898" y="2852738"/>
            <a:ext cx="49688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</a:t>
            </a:r>
          </a:p>
        </p:txBody>
      </p:sp>
      <p:pic>
        <p:nvPicPr>
          <p:cNvPr id="1031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91576" y="0"/>
            <a:ext cx="352424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 descr="HR_CORPORATE-versie3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8373" y="1196975"/>
            <a:ext cx="20478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287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635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2716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6907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5436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266" indent="-342266" algn="l" rtl="0" eaLnBrk="0" fontAlgn="base" hangingPunct="0">
        <a:spcBef>
          <a:spcPct val="20000"/>
        </a:spcBef>
        <a:spcAft>
          <a:spcPct val="0"/>
        </a:spcAft>
        <a:defRPr sz="4700">
          <a:solidFill>
            <a:schemeClr val="bg1"/>
          </a:solidFill>
          <a:latin typeface="+mn-lt"/>
          <a:ea typeface="+mn-ea"/>
          <a:cs typeface="+mn-cs"/>
        </a:defRPr>
      </a:lvl1pPr>
      <a:lvl2pPr marL="741582" indent="-28523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0894" indent="-228171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</a:defRPr>
      </a:lvl3pPr>
      <a:lvl4pPr marL="1597252" indent="-228171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2053606" indent="-228171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</a:defRPr>
      </a:lvl5pPr>
      <a:lvl6pPr marL="2509963" indent="-228171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6pPr>
      <a:lvl7pPr marL="2966326" indent="-228171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7pPr>
      <a:lvl8pPr marL="3422679" indent="-228171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8pPr>
      <a:lvl9pPr marL="3879043" indent="-228171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9pPr>
    </p:bodyStyle>
    <p:otherStyle>
      <a:defPPr>
        <a:defRPr lang="nl-BE"/>
      </a:defPPr>
      <a:lvl1pPr marL="0" algn="l" defTabSz="912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4" algn="l" defTabSz="912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6" algn="l" defTabSz="912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73" algn="l" defTabSz="912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36" algn="l" defTabSz="912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79" algn="l" defTabSz="912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44" algn="l" defTabSz="912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98" algn="l" defTabSz="912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0" algn="l" defTabSz="912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bgBlauw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" y="1080000"/>
            <a:ext cx="9144000" cy="6858000"/>
          </a:xfrm>
          <a:prstGeom prst="rect">
            <a:avLst/>
          </a:prstGeom>
        </p:spPr>
      </p:pic>
      <p:pic>
        <p:nvPicPr>
          <p:cNvPr id="9" name="Afbeelding 8" descr="ppBalk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" y="0"/>
            <a:ext cx="9148234" cy="1080000"/>
          </a:xfrm>
          <a:prstGeom prst="rect">
            <a:avLst/>
          </a:prstGeom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2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pPr defTabSz="912686" fontAlgn="base">
              <a:spcAft>
                <a:spcPct val="0"/>
              </a:spcAft>
            </a:pPr>
            <a:endParaRPr lang="nl-NL" dirty="0"/>
          </a:p>
        </p:txBody>
      </p:sp>
      <p:pic>
        <p:nvPicPr>
          <p:cNvPr id="1038" name="Picture 14" descr="KULLOGO_RGB 1CM_PS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778880" y="0"/>
            <a:ext cx="361950" cy="10795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80000" y="6372002"/>
            <a:ext cx="36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pPr defTabSz="912686" fontAlgn="base">
              <a:spcAft>
                <a:spcPct val="0"/>
              </a:spcAft>
            </a:pPr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0007" y="6372002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pPr defTabSz="912686" fontAlgn="base">
              <a:spcAft>
                <a:spcPct val="0"/>
              </a:spcAft>
            </a:pPr>
            <a:fld id="{C4FACEF4-391F-4B62-9848-645FF7ECE283}" type="slidenum">
              <a:rPr lang="nl-NL" smtClean="0"/>
              <a:pPr defTabSz="912686" fontAlgn="base">
                <a:spcAft>
                  <a:spcPct val="0"/>
                </a:spcAft>
              </a:pPr>
              <a:t>‹#›</a:t>
            </a:fld>
            <a:endParaRPr lang="nl-NL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440001"/>
            <a:ext cx="7920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7920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1868" rIns="0" bIns="718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titel</a:t>
            </a:r>
          </a:p>
        </p:txBody>
      </p:sp>
    </p:spTree>
    <p:extLst>
      <p:ext uri="{BB962C8B-B14F-4D97-AF65-F5344CB8AC3E}">
        <p14:creationId xmlns:p14="http://schemas.microsoft.com/office/powerpoint/2010/main" val="6307679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6339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2686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69027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5375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255" indent="-34225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182B52"/>
          </a:solidFill>
          <a:latin typeface="+mn-lt"/>
          <a:ea typeface="+mn-ea"/>
          <a:cs typeface="+mn-cs"/>
        </a:defRPr>
      </a:lvl1pPr>
      <a:lvl2pPr marL="741557" indent="-28523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82B52"/>
          </a:solidFill>
          <a:latin typeface="+mn-lt"/>
        </a:defRPr>
      </a:lvl2pPr>
      <a:lvl3pPr marL="1140856" indent="-228164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3pPr>
      <a:lvl4pPr marL="1597198" indent="-228164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182B52"/>
          </a:solidFill>
          <a:latin typeface="+mn-lt"/>
        </a:defRPr>
      </a:lvl4pPr>
      <a:lvl5pPr marL="2053537" indent="-228164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5pPr>
      <a:lvl6pPr marL="2509878" indent="-228164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6pPr>
      <a:lvl7pPr marL="2966226" indent="-228164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7pPr>
      <a:lvl8pPr marL="3422564" indent="-228164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8pPr>
      <a:lvl9pPr marL="3878913" indent="-228164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9pPr>
    </p:bodyStyle>
    <p:otherStyle>
      <a:defPPr>
        <a:defRPr lang="nl-BE"/>
      </a:defPPr>
      <a:lvl1pPr marL="0" algn="l" defTabSz="9126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39" algn="l" defTabSz="9126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86" algn="l" defTabSz="9126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27" algn="l" defTabSz="9126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375" algn="l" defTabSz="9126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02" algn="l" defTabSz="9126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52" algn="l" defTabSz="9126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391" algn="l" defTabSz="9126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737" algn="l" defTabSz="9126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7AD0D76-C8AE-4E46-BB74-5EB5BCCD9334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5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" Type="http://schemas.openxmlformats.org/officeDocument/2006/relationships/vmlDrawing" Target="../drawings/vmlDrawing3.vml"/><Relationship Id="rId6" Type="http://schemas.openxmlformats.org/officeDocument/2006/relationships/tags" Target="../tags/tag17.xml"/><Relationship Id="rId11" Type="http://schemas.openxmlformats.org/officeDocument/2006/relationships/image" Target="../media/image14.emf"/><Relationship Id="rId5" Type="http://schemas.openxmlformats.org/officeDocument/2006/relationships/tags" Target="../tags/tag16.xml"/><Relationship Id="rId10" Type="http://schemas.openxmlformats.org/officeDocument/2006/relationships/oleObject" Target="../embeddings/oleObject3.bin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6.png"/><Relationship Id="rId2" Type="http://schemas.openxmlformats.org/officeDocument/2006/relationships/tags" Target="../tags/tag2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18.emf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14.emf"/><Relationship Id="rId2" Type="http://schemas.openxmlformats.org/officeDocument/2006/relationships/tags" Target="../tags/tag21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5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notesSlide" Target="../notesSlides/notesSlide9.xml"/><Relationship Id="rId10" Type="http://schemas.openxmlformats.org/officeDocument/2006/relationships/tags" Target="../tags/tag29.xml"/><Relationship Id="rId19" Type="http://schemas.openxmlformats.org/officeDocument/2006/relationships/image" Target="../media/image19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35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34.xml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26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6.png"/><Relationship Id="rId2" Type="http://schemas.openxmlformats.org/officeDocument/2006/relationships/tags" Target="../tags/tag3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8.vml"/><Relationship Id="rId6" Type="http://schemas.openxmlformats.org/officeDocument/2006/relationships/package" Target="../embeddings/Microsoft_Word_Document2.docx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1.docx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catherine.decouttere@kuleuven.be" TargetMode="External"/><Relationship Id="rId2" Type="http://schemas.openxmlformats.org/officeDocument/2006/relationships/hyperlink" Target="mailto:nico.vandaele@kuleuven.be" TargetMode="Externa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472435" y="1085229"/>
            <a:ext cx="7875664" cy="5636712"/>
          </a:xfrm>
        </p:spPr>
        <p:txBody>
          <a:bodyPr/>
          <a:lstStyle/>
          <a:p>
            <a:r>
              <a:rPr lang="en-US" sz="3600" b="1" smtClean="0">
                <a:solidFill>
                  <a:schemeClr val="bg1"/>
                </a:solidFill>
              </a:rPr>
              <a:t>A multi-criteria contract manufacturing approach</a:t>
            </a:r>
            <a:br>
              <a:rPr lang="en-US" sz="3600" b="1" smtClean="0">
                <a:solidFill>
                  <a:schemeClr val="bg1"/>
                </a:solidFill>
              </a:rPr>
            </a:br>
            <a:r>
              <a:rPr lang="en-US" sz="3600" b="1" smtClean="0">
                <a:solidFill>
                  <a:schemeClr val="bg1"/>
                </a:solidFill>
              </a:rPr>
              <a:t>in a stochastic manufacturing environment</a:t>
            </a:r>
            <a:r>
              <a:rPr lang="nl-BE" sz="3200" smtClean="0">
                <a:solidFill>
                  <a:schemeClr val="bg1"/>
                </a:solidFill>
              </a:rPr>
              <a:t/>
            </a:r>
            <a:br>
              <a:rPr lang="nl-BE" sz="3200" smtClean="0">
                <a:solidFill>
                  <a:schemeClr val="bg1"/>
                </a:solidFill>
              </a:rPr>
            </a:br>
            <a:r>
              <a:rPr lang="nl-BE" sz="3200" smtClean="0">
                <a:solidFill>
                  <a:schemeClr val="bg1"/>
                </a:solidFill>
              </a:rPr>
              <a:t/>
            </a:r>
            <a:br>
              <a:rPr lang="nl-BE" sz="3200" smtClean="0">
                <a:solidFill>
                  <a:schemeClr val="bg1"/>
                </a:solidFill>
              </a:rPr>
            </a:br>
            <a:r>
              <a:rPr lang="nl-BE" sz="3200" smtClean="0">
                <a:solidFill>
                  <a:schemeClr val="bg1"/>
                </a:solidFill>
              </a:rPr>
              <a:t>SMMSO, Volos, 2015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0" y="1428619"/>
            <a:ext cx="1786685" cy="286695"/>
          </a:xfrm>
          <a:prstGeom prst="rect">
            <a:avLst/>
          </a:prstGeom>
          <a:solidFill>
            <a:srgbClr val="158CAF"/>
          </a:solidFill>
          <a:ln>
            <a:solidFill>
              <a:srgbClr val="158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3" rIns="91421" bIns="45713"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6148" name="McK Document typ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3528" y="6176918"/>
            <a:ext cx="856895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0" dirty="0" smtClean="0">
                <a:solidFill>
                  <a:schemeClr val="bg1">
                    <a:lumMod val="95000"/>
                  </a:schemeClr>
                </a:solidFill>
              </a:rPr>
              <a:t>Catherine Decouttere &amp; </a:t>
            </a:r>
            <a:r>
              <a:rPr lang="en-US" b="0" dirty="0">
                <a:solidFill>
                  <a:schemeClr val="bg1">
                    <a:lumMod val="95000"/>
                  </a:schemeClr>
                </a:solidFill>
              </a:rPr>
              <a:t>Nico J. </a:t>
            </a:r>
            <a:r>
              <a:rPr lang="en-US" b="0" dirty="0" smtClean="0">
                <a:solidFill>
                  <a:schemeClr val="bg1">
                    <a:lumMod val="95000"/>
                  </a:schemeClr>
                </a:solidFill>
              </a:rPr>
              <a:t>Vandaele, Catholic </a:t>
            </a:r>
            <a:r>
              <a:rPr lang="en-US" b="0" dirty="0">
                <a:solidFill>
                  <a:schemeClr val="bg1">
                    <a:lumMod val="95000"/>
                  </a:schemeClr>
                </a:solidFill>
              </a:rPr>
              <a:t>University of </a:t>
            </a:r>
            <a:r>
              <a:rPr lang="en-US" b="0" dirty="0" smtClean="0">
                <a:solidFill>
                  <a:schemeClr val="bg1">
                    <a:lumMod val="95000"/>
                  </a:schemeClr>
                </a:solidFill>
              </a:rPr>
              <a:t>Leuven, GSK Research Chair</a:t>
            </a:r>
          </a:p>
          <a:p>
            <a:pPr eaLnBrk="1" hangingPunct="1"/>
            <a:r>
              <a:rPr lang="en-US" b="0" dirty="0">
                <a:solidFill>
                  <a:schemeClr val="bg1"/>
                </a:solidFill>
              </a:rPr>
              <a:t>Gerd J. Hahn, </a:t>
            </a:r>
            <a:r>
              <a:rPr lang="en-US" b="0" dirty="0" smtClean="0">
                <a:solidFill>
                  <a:schemeClr val="bg1"/>
                </a:solidFill>
              </a:rPr>
              <a:t>GGS Heilbronn &amp; Torben Sens, </a:t>
            </a:r>
            <a:r>
              <a:rPr lang="en-US" b="0" dirty="0" err="1" smtClean="0">
                <a:solidFill>
                  <a:schemeClr val="bg1"/>
                </a:solidFill>
              </a:rPr>
              <a:t>LHConsulting</a:t>
            </a:r>
            <a:endParaRPr lang="en-US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FCC0DD-ABAD-439C-94CF-1318C19F074D}" type="slidenum">
              <a:rPr lang="nl-NL" smtClean="0"/>
              <a:pPr>
                <a:defRPr/>
              </a:pPr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33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359" y="195395"/>
          <a:ext cx="1358" cy="1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think-cell Slide" r:id="rId10" imgW="216" imgH="216" progId="TCLayout.ActiveDocument.1">
                  <p:embed/>
                </p:oleObj>
              </mc:Choice>
              <mc:Fallback>
                <p:oleObj name="think-cell Slide" r:id="rId10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59" y="195395"/>
                        <a:ext cx="1358" cy="1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Existing literature does not cover a combined robust approach for tactical planning of stochastic manufacturing systems with contract manufacturing options</a:t>
            </a:r>
            <a:endParaRPr lang="en-US" sz="2000" dirty="0"/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D61-E8B6-E041-9D61-71A033DF76C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27261" y="1394494"/>
            <a:ext cx="1108712" cy="2457972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0" dirty="0"/>
          </a:p>
        </p:txBody>
      </p:sp>
      <p:sp>
        <p:nvSpPr>
          <p:cNvPr id="44" name="Rectangle 16"/>
          <p:cNvSpPr txBox="1">
            <a:spLocks noChangeArrowheads="1"/>
          </p:cNvSpPr>
          <p:nvPr/>
        </p:nvSpPr>
        <p:spPr bwMode="gray">
          <a:xfrm>
            <a:off x="1778333" y="1821875"/>
            <a:ext cx="4186210" cy="56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92784" lvl="1" indent="-191204" defTabSz="891229" fontAlgn="base">
              <a:lnSpc>
                <a:spcPct val="90000"/>
              </a:lnSpc>
              <a:spcAft>
                <a:spcPts val="513"/>
              </a:spcAft>
              <a:buSzPct val="125000"/>
              <a:buFont typeface="Arial" charset="0"/>
              <a:buChar char="▪"/>
              <a:defRPr/>
            </a:pPr>
            <a:r>
              <a:rPr lang="en-US" sz="1369" b="1" kern="0" dirty="0">
                <a:solidFill>
                  <a:schemeClr val="tx2">
                    <a:lumMod val="25000"/>
                  </a:schemeClr>
                </a:solidFill>
              </a:rPr>
              <a:t>Clearing Functions</a:t>
            </a:r>
            <a:r>
              <a:rPr lang="en-US" sz="1369" kern="0" dirty="0">
                <a:solidFill>
                  <a:schemeClr val="tx2">
                    <a:lumMod val="25000"/>
                  </a:schemeClr>
                </a:solidFill>
              </a:rPr>
              <a:t>: Approximation of non-linear relationship between workload and lead time, linearization in APP (single model approach)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442967" y="1372316"/>
            <a:ext cx="75762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27261" y="5589240"/>
            <a:ext cx="87919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432" y="1394494"/>
            <a:ext cx="1336811" cy="46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98" b="1" dirty="0"/>
              <a:t>Tactical</a:t>
            </a:r>
            <a:br>
              <a:rPr lang="en-US" sz="1198" b="1" dirty="0"/>
            </a:br>
            <a:r>
              <a:rPr lang="en-US" sz="1198" b="1" dirty="0"/>
              <a:t>Planning</a:t>
            </a:r>
          </a:p>
        </p:txBody>
      </p:sp>
      <p:sp>
        <p:nvSpPr>
          <p:cNvPr id="67" name="Rectangle 16"/>
          <p:cNvSpPr txBox="1">
            <a:spLocks noChangeArrowheads="1"/>
          </p:cNvSpPr>
          <p:nvPr/>
        </p:nvSpPr>
        <p:spPr bwMode="gray">
          <a:xfrm>
            <a:off x="6137195" y="1803908"/>
            <a:ext cx="2867601" cy="63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92784" lvl="1" indent="-191204" defTabSz="891229" fontAlgn="base">
              <a:buSzPct val="125000"/>
              <a:buFont typeface="Arial" charset="0"/>
              <a:buChar char="▪"/>
              <a:defRPr/>
            </a:pPr>
            <a:r>
              <a:rPr lang="en-US" sz="1369" kern="0" dirty="0" err="1">
                <a:solidFill>
                  <a:schemeClr val="tx2">
                    <a:lumMod val="25000"/>
                  </a:schemeClr>
                </a:solidFill>
              </a:rPr>
              <a:t>Karmarkar</a:t>
            </a:r>
            <a:r>
              <a:rPr lang="en-US" sz="1369" kern="0" dirty="0">
                <a:solidFill>
                  <a:schemeClr val="tx2">
                    <a:lumMod val="25000"/>
                  </a:schemeClr>
                </a:solidFill>
              </a:rPr>
              <a:t> (1987, MS)</a:t>
            </a:r>
          </a:p>
          <a:p>
            <a:pPr marL="192784" lvl="1" indent="-191204" defTabSz="891229" fontAlgn="base">
              <a:buSzPct val="125000"/>
              <a:buFont typeface="Arial" charset="0"/>
              <a:buChar char="▪"/>
              <a:defRPr/>
            </a:pPr>
            <a:r>
              <a:rPr lang="en-US" sz="1369" kern="0" dirty="0" err="1">
                <a:solidFill>
                  <a:schemeClr val="tx2">
                    <a:lumMod val="25000"/>
                  </a:schemeClr>
                </a:solidFill>
              </a:rPr>
              <a:t>Missbauer</a:t>
            </a:r>
            <a:r>
              <a:rPr lang="en-US" sz="1369" kern="0" dirty="0">
                <a:solidFill>
                  <a:schemeClr val="tx2">
                    <a:lumMod val="25000"/>
                  </a:schemeClr>
                </a:solidFill>
              </a:rPr>
              <a:t>  (2011, IJPE)</a:t>
            </a:r>
          </a:p>
          <a:p>
            <a:pPr marL="192784" lvl="1" indent="-191204" defTabSz="891229" fontAlgn="base">
              <a:buSzPct val="125000"/>
              <a:buFont typeface="Arial" charset="0"/>
              <a:buChar char="▪"/>
              <a:defRPr/>
            </a:pPr>
            <a:r>
              <a:rPr lang="en-US" sz="1369" kern="0" dirty="0" err="1">
                <a:solidFill>
                  <a:schemeClr val="tx2">
                    <a:lumMod val="25000"/>
                  </a:schemeClr>
                </a:solidFill>
              </a:rPr>
              <a:t>Selcuk</a:t>
            </a:r>
            <a:r>
              <a:rPr lang="en-US" sz="1369" kern="0" dirty="0">
                <a:solidFill>
                  <a:schemeClr val="tx2">
                    <a:lumMod val="25000"/>
                  </a:schemeClr>
                </a:solidFill>
              </a:rPr>
              <a:t> et al. (2008, IIE)</a:t>
            </a:r>
          </a:p>
        </p:txBody>
      </p:sp>
      <p:grpSp>
        <p:nvGrpSpPr>
          <p:cNvPr id="69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39714" y="3181028"/>
            <a:ext cx="1047117" cy="523559"/>
            <a:chOff x="1240" y="1968"/>
            <a:chExt cx="960" cy="960"/>
          </a:xfrm>
          <a:solidFill>
            <a:schemeClr val="accent1"/>
          </a:solidFill>
        </p:grpSpPr>
        <p:sp>
          <p:nvSpPr>
            <p:cNvPr id="70" name="Rectangle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240" y="1968"/>
              <a:ext cx="960" cy="960"/>
            </a:xfrm>
            <a:prstGeom prst="rect">
              <a:avLst/>
            </a:prstGeom>
            <a:grpFill/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019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40" kern="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1240" y="1968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323" tIns="54323" rIns="54323" bIns="0"/>
            <a:lstStyle/>
            <a:p>
              <a:pPr defTabSz="89109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defRPr/>
              </a:pPr>
              <a:r>
                <a:rPr lang="en-US" sz="1369" b="1" kern="0" dirty="0">
                  <a:solidFill>
                    <a:srgbClr val="FFFFFF"/>
                  </a:solidFill>
                </a:rPr>
                <a:t>Simulation</a:t>
              </a:r>
            </a:p>
          </p:txBody>
        </p:sp>
      </p:grpSp>
      <p:sp>
        <p:nvSpPr>
          <p:cNvPr id="72" name="Rectangle 16"/>
          <p:cNvSpPr txBox="1">
            <a:spLocks noChangeArrowheads="1"/>
          </p:cNvSpPr>
          <p:nvPr/>
        </p:nvSpPr>
        <p:spPr bwMode="gray">
          <a:xfrm>
            <a:off x="1778333" y="3258195"/>
            <a:ext cx="3967054" cy="37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92784" lvl="1" indent="-191204" defTabSz="891229" fontAlgn="base">
              <a:lnSpc>
                <a:spcPct val="90000"/>
              </a:lnSpc>
              <a:spcAft>
                <a:spcPts val="513"/>
              </a:spcAft>
              <a:buSzPct val="125000"/>
              <a:buFont typeface="Arial" charset="0"/>
              <a:buChar char="▪"/>
              <a:defRPr/>
            </a:pPr>
            <a:r>
              <a:rPr lang="en-US" sz="1369" b="1" kern="0" dirty="0">
                <a:solidFill>
                  <a:schemeClr val="tx2">
                    <a:lumMod val="25000"/>
                  </a:schemeClr>
                </a:solidFill>
              </a:rPr>
              <a:t>Iterative parameter fine-tuning </a:t>
            </a:r>
            <a:r>
              <a:rPr lang="en-US" sz="1369" kern="0" dirty="0">
                <a:solidFill>
                  <a:schemeClr val="tx2">
                    <a:lumMod val="25000"/>
                  </a:schemeClr>
                </a:solidFill>
              </a:rPr>
              <a:t>and system evaluation with Discrete Event Simulation (DES)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227261" y="3956768"/>
            <a:ext cx="8768296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16"/>
          <p:cNvSpPr txBox="1">
            <a:spLocks noChangeArrowheads="1"/>
          </p:cNvSpPr>
          <p:nvPr/>
        </p:nvSpPr>
        <p:spPr bwMode="gray">
          <a:xfrm>
            <a:off x="6137195" y="3201938"/>
            <a:ext cx="2867601" cy="42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92784" lvl="1" indent="-191204" defTabSz="891229" fontAlgn="base">
              <a:buSzPct val="125000"/>
              <a:buFont typeface="Arial" charset="0"/>
              <a:buChar char="▪"/>
              <a:defRPr/>
            </a:pPr>
            <a:r>
              <a:rPr lang="en-US" sz="1369" kern="0" dirty="0" err="1">
                <a:solidFill>
                  <a:schemeClr val="tx2">
                    <a:lumMod val="25000"/>
                  </a:schemeClr>
                </a:solidFill>
              </a:rPr>
              <a:t>Almeder</a:t>
            </a:r>
            <a:r>
              <a:rPr lang="en-US" sz="1369" kern="0" dirty="0">
                <a:solidFill>
                  <a:schemeClr val="tx2">
                    <a:lumMod val="25000"/>
                  </a:schemeClr>
                </a:solidFill>
              </a:rPr>
              <a:t> et al. (2009, OR Spec)</a:t>
            </a:r>
          </a:p>
          <a:p>
            <a:pPr marL="192784" lvl="1" indent="-191204" defTabSz="891229" fontAlgn="base">
              <a:buSzPct val="125000"/>
              <a:buFont typeface="Arial" charset="0"/>
              <a:buChar char="▪"/>
              <a:defRPr/>
            </a:pPr>
            <a:r>
              <a:rPr lang="en-US" sz="1369" kern="0" dirty="0" err="1">
                <a:solidFill>
                  <a:schemeClr val="tx2">
                    <a:lumMod val="25000"/>
                  </a:schemeClr>
                </a:solidFill>
              </a:rPr>
              <a:t>Gansterer</a:t>
            </a:r>
            <a:r>
              <a:rPr lang="en-US" sz="1369" kern="0" dirty="0">
                <a:solidFill>
                  <a:schemeClr val="tx2">
                    <a:lumMod val="25000"/>
                  </a:schemeClr>
                </a:solidFill>
              </a:rPr>
              <a:t> et al. (2014, IJPE)</a:t>
            </a:r>
          </a:p>
        </p:txBody>
      </p:sp>
      <p:grpSp>
        <p:nvGrpSpPr>
          <p:cNvPr id="77" name="Group 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39714" y="1803907"/>
            <a:ext cx="1047117" cy="523559"/>
            <a:chOff x="1240" y="1968"/>
            <a:chExt cx="960" cy="960"/>
          </a:xfrm>
          <a:solidFill>
            <a:schemeClr val="accent1"/>
          </a:solidFill>
        </p:grpSpPr>
        <p:sp>
          <p:nvSpPr>
            <p:cNvPr id="78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240" y="1968"/>
              <a:ext cx="960" cy="960"/>
            </a:xfrm>
            <a:prstGeom prst="rect">
              <a:avLst/>
            </a:prstGeom>
            <a:grpFill/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019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40" kern="0" dirty="0">
                <a:solidFill>
                  <a:srgbClr val="000000"/>
                </a:solidFill>
              </a:endParaRPr>
            </a:p>
          </p:txBody>
        </p:sp>
        <p:sp>
          <p:nvSpPr>
            <p:cNvPr id="79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1240" y="1968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323" tIns="54323" rIns="54323" bIns="0"/>
            <a:lstStyle/>
            <a:p>
              <a:pPr defTabSz="89109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defRPr/>
              </a:pPr>
              <a:r>
                <a:rPr lang="en-US" sz="1369" b="1" kern="0" dirty="0" err="1">
                  <a:solidFill>
                    <a:srgbClr val="FFFFFF"/>
                  </a:solidFill>
                </a:rPr>
                <a:t>Analytical</a:t>
              </a:r>
              <a:endParaRPr lang="en-US" sz="1369" b="1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80" name="Rectangle 16"/>
          <p:cNvSpPr txBox="1">
            <a:spLocks noChangeArrowheads="1"/>
          </p:cNvSpPr>
          <p:nvPr/>
        </p:nvSpPr>
        <p:spPr bwMode="gray">
          <a:xfrm>
            <a:off x="1768908" y="2563463"/>
            <a:ext cx="4186210" cy="56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92784" lvl="1" indent="-191204" defTabSz="891229" fontAlgn="base">
              <a:lnSpc>
                <a:spcPct val="90000"/>
              </a:lnSpc>
              <a:spcAft>
                <a:spcPts val="513"/>
              </a:spcAft>
              <a:buSzPct val="125000"/>
              <a:buFont typeface="Arial" charset="0"/>
              <a:buChar char="▪"/>
              <a:defRPr/>
            </a:pPr>
            <a:r>
              <a:rPr lang="en-US" sz="1369" b="1" kern="0" dirty="0">
                <a:solidFill>
                  <a:schemeClr val="tx2">
                    <a:lumMod val="25000"/>
                  </a:schemeClr>
                </a:solidFill>
              </a:rPr>
              <a:t>Multi-model approaches</a:t>
            </a:r>
            <a:r>
              <a:rPr lang="en-US" sz="1369" kern="0" dirty="0">
                <a:solidFill>
                  <a:schemeClr val="tx2">
                    <a:lumMod val="25000"/>
                  </a:schemeClr>
                </a:solidFill>
              </a:rPr>
              <a:t>: Iterative solution procedure  through analytic approximation of workload-dependent lead times</a:t>
            </a:r>
          </a:p>
        </p:txBody>
      </p:sp>
      <p:sp>
        <p:nvSpPr>
          <p:cNvPr id="81" name="Rectangle 16"/>
          <p:cNvSpPr txBox="1">
            <a:spLocks noChangeArrowheads="1"/>
          </p:cNvSpPr>
          <p:nvPr/>
        </p:nvSpPr>
        <p:spPr bwMode="gray">
          <a:xfrm>
            <a:off x="6137195" y="2548703"/>
            <a:ext cx="2867601" cy="42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92784" lvl="1" indent="-191204" defTabSz="891229" fontAlgn="base">
              <a:buSzPct val="125000"/>
              <a:buFont typeface="Arial" charset="0"/>
              <a:buChar char="▪"/>
              <a:defRPr/>
            </a:pPr>
            <a:r>
              <a:rPr lang="en-US" sz="1369" kern="0" dirty="0">
                <a:solidFill>
                  <a:schemeClr val="tx2">
                    <a:lumMod val="25000"/>
                  </a:schemeClr>
                </a:solidFill>
              </a:rPr>
              <a:t>Jansen et al. (2013, OR Spec)</a:t>
            </a:r>
          </a:p>
          <a:p>
            <a:pPr marL="192784" lvl="1" indent="-191204" defTabSz="891229" fontAlgn="base">
              <a:buSzPct val="125000"/>
              <a:buFont typeface="Arial" charset="0"/>
              <a:buChar char="▪"/>
              <a:defRPr/>
            </a:pPr>
            <a:r>
              <a:rPr lang="en-US" sz="1369" kern="0" dirty="0">
                <a:solidFill>
                  <a:schemeClr val="tx2">
                    <a:lumMod val="25000"/>
                  </a:schemeClr>
                </a:solidFill>
              </a:rPr>
              <a:t>Hahn et al. (2012, OR </a:t>
            </a:r>
            <a:r>
              <a:rPr lang="en-US" sz="1369" kern="0" dirty="0" err="1">
                <a:solidFill>
                  <a:schemeClr val="tx2">
                    <a:lumMod val="25000"/>
                  </a:schemeClr>
                </a:solidFill>
              </a:rPr>
              <a:t>Proc</a:t>
            </a:r>
            <a:r>
              <a:rPr lang="en-US" sz="1369" kern="0" dirty="0">
                <a:solidFill>
                  <a:schemeClr val="tx2">
                    <a:lumMod val="25000"/>
                  </a:schemeClr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9636" y="1073350"/>
            <a:ext cx="2229886" cy="303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69" b="1" dirty="0">
                <a:solidFill>
                  <a:schemeClr val="tx2">
                    <a:lumMod val="25000"/>
                  </a:schemeClr>
                </a:solidFill>
              </a:rPr>
              <a:t>Description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137195" y="1073350"/>
            <a:ext cx="2229886" cy="303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69" b="1" dirty="0">
                <a:solidFill>
                  <a:schemeClr val="tx2">
                    <a:lumMod val="25000"/>
                  </a:schemeClr>
                </a:solidFill>
              </a:rPr>
              <a:t>Selective references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27261" y="4080882"/>
            <a:ext cx="1108712" cy="1368952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0" dirty="0"/>
          </a:p>
        </p:txBody>
      </p:sp>
      <p:sp>
        <p:nvSpPr>
          <p:cNvPr id="87" name="Rectangle 16"/>
          <p:cNvSpPr txBox="1">
            <a:spLocks noChangeArrowheads="1"/>
          </p:cNvSpPr>
          <p:nvPr/>
        </p:nvSpPr>
        <p:spPr bwMode="gray">
          <a:xfrm>
            <a:off x="1778333" y="4048031"/>
            <a:ext cx="4186210" cy="37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92784" lvl="1" indent="-191204" defTabSz="891229" fontAlgn="base">
              <a:lnSpc>
                <a:spcPct val="90000"/>
              </a:lnSpc>
              <a:spcAft>
                <a:spcPts val="513"/>
              </a:spcAft>
              <a:buSzPct val="125000"/>
              <a:buFont typeface="Arial" charset="0"/>
              <a:buChar char="▪"/>
              <a:defRPr/>
            </a:pPr>
            <a:r>
              <a:rPr lang="en-US" sz="1369" kern="0" dirty="0">
                <a:solidFill>
                  <a:schemeClr val="tx2">
                    <a:lumMod val="25000"/>
                  </a:schemeClr>
                </a:solidFill>
              </a:rPr>
              <a:t>Explicit consideration of </a:t>
            </a:r>
            <a:r>
              <a:rPr lang="en-US" sz="1369" b="1" kern="0" dirty="0">
                <a:solidFill>
                  <a:schemeClr val="tx2">
                    <a:lumMod val="25000"/>
                  </a:schemeClr>
                </a:solidFill>
              </a:rPr>
              <a:t>subcontracting </a:t>
            </a:r>
            <a:r>
              <a:rPr lang="en-US" sz="1369" kern="0" dirty="0">
                <a:solidFill>
                  <a:schemeClr val="tx2">
                    <a:lumMod val="25000"/>
                  </a:schemeClr>
                </a:solidFill>
              </a:rPr>
              <a:t>or </a:t>
            </a:r>
            <a:r>
              <a:rPr lang="en-US" sz="1369" b="1" kern="0" dirty="0">
                <a:solidFill>
                  <a:schemeClr val="tx2">
                    <a:lumMod val="25000"/>
                  </a:schemeClr>
                </a:solidFill>
              </a:rPr>
              <a:t>capacity management in master planning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87238" y="4067587"/>
            <a:ext cx="1255730" cy="75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98" b="1" dirty="0"/>
              <a:t>Contract </a:t>
            </a:r>
            <a:br>
              <a:rPr lang="en-US" sz="1198" b="1" dirty="0"/>
            </a:br>
            <a:r>
              <a:rPr lang="en-US" sz="1198" b="1" dirty="0" err="1"/>
              <a:t>Manufactu</a:t>
            </a:r>
            <a:r>
              <a:rPr lang="en-US" sz="1198" b="1" dirty="0"/>
              <a:t>-</a:t>
            </a:r>
            <a:br>
              <a:rPr lang="en-US" sz="1198" b="1" dirty="0"/>
            </a:br>
            <a:r>
              <a:rPr lang="en-US" sz="1198" b="1" dirty="0"/>
              <a:t>ring, Supplier Selection</a:t>
            </a:r>
          </a:p>
        </p:txBody>
      </p:sp>
      <p:sp>
        <p:nvSpPr>
          <p:cNvPr id="89" name="Rectangle 16"/>
          <p:cNvSpPr txBox="1">
            <a:spLocks noChangeArrowheads="1"/>
          </p:cNvSpPr>
          <p:nvPr/>
        </p:nvSpPr>
        <p:spPr bwMode="gray">
          <a:xfrm>
            <a:off x="6137195" y="4048031"/>
            <a:ext cx="2867601" cy="84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92784" lvl="1" indent="-191204" defTabSz="891229" fontAlgn="base">
              <a:buSzPct val="125000"/>
              <a:buFont typeface="Arial" charset="0"/>
              <a:buChar char="▪"/>
              <a:defRPr/>
            </a:pPr>
            <a:r>
              <a:rPr lang="en-US" sz="1369" kern="0" dirty="0" err="1">
                <a:solidFill>
                  <a:schemeClr val="tx2">
                    <a:lumMod val="25000"/>
                  </a:schemeClr>
                </a:solidFill>
              </a:rPr>
              <a:t>Merzifonluolgu</a:t>
            </a:r>
            <a:r>
              <a:rPr lang="en-US" sz="1369" kern="0" dirty="0">
                <a:solidFill>
                  <a:schemeClr val="tx2">
                    <a:lumMod val="25000"/>
                  </a:schemeClr>
                </a:solidFill>
              </a:rPr>
              <a:t> et al. (2007, NRL)</a:t>
            </a:r>
          </a:p>
          <a:p>
            <a:pPr marL="192784" lvl="1" indent="-191204" defTabSz="891229" fontAlgn="base">
              <a:buSzPct val="125000"/>
              <a:buFont typeface="Arial" charset="0"/>
              <a:buChar char="▪"/>
              <a:defRPr/>
            </a:pPr>
            <a:r>
              <a:rPr lang="en-US" sz="1369" kern="0" dirty="0">
                <a:solidFill>
                  <a:schemeClr val="tx2">
                    <a:lumMod val="25000"/>
                  </a:schemeClr>
                </a:solidFill>
              </a:rPr>
              <a:t>Kim (2003, IJPE)</a:t>
            </a:r>
          </a:p>
          <a:p>
            <a:pPr marL="192784" lvl="1" indent="-191204" defTabSz="891229" fontAlgn="base">
              <a:buSzPct val="125000"/>
              <a:buFont typeface="Arial" charset="0"/>
              <a:buChar char="▪"/>
              <a:defRPr/>
            </a:pPr>
            <a:r>
              <a:rPr lang="en-US" sz="1369" kern="0" dirty="0" err="1">
                <a:solidFill>
                  <a:schemeClr val="tx2">
                    <a:lumMod val="25000"/>
                  </a:schemeClr>
                </a:solidFill>
              </a:rPr>
              <a:t>Atamtürk</a:t>
            </a:r>
            <a:r>
              <a:rPr lang="en-US" sz="1369" kern="0" dirty="0">
                <a:solidFill>
                  <a:schemeClr val="tx2">
                    <a:lumMod val="25000"/>
                  </a:schemeClr>
                </a:solidFill>
              </a:rPr>
              <a:t>/</a:t>
            </a:r>
            <a:r>
              <a:rPr lang="en-US" sz="1369" kern="0" dirty="0" err="1">
                <a:solidFill>
                  <a:schemeClr val="tx2">
                    <a:lumMod val="25000"/>
                  </a:schemeClr>
                </a:solidFill>
              </a:rPr>
              <a:t>Hochbaum</a:t>
            </a:r>
            <a:r>
              <a:rPr lang="en-US" sz="1369" kern="0" dirty="0">
                <a:solidFill>
                  <a:schemeClr val="tx2">
                    <a:lumMod val="25000"/>
                  </a:schemeClr>
                </a:solidFill>
              </a:rPr>
              <a:t> (2001, MS)</a:t>
            </a:r>
          </a:p>
          <a:p>
            <a:pPr marL="192784" lvl="1" indent="-191204" defTabSz="891229" fontAlgn="base">
              <a:buSzPct val="125000"/>
              <a:buFont typeface="Arial" charset="0"/>
              <a:buChar char="▪"/>
              <a:defRPr/>
            </a:pPr>
            <a:r>
              <a:rPr lang="en-US" sz="1369" kern="0" dirty="0" err="1">
                <a:solidFill>
                  <a:schemeClr val="tx2">
                    <a:lumMod val="25000"/>
                  </a:schemeClr>
                </a:solidFill>
              </a:rPr>
              <a:t>Carravilla</a:t>
            </a:r>
            <a:r>
              <a:rPr lang="en-US" sz="1369" kern="0" dirty="0">
                <a:solidFill>
                  <a:schemeClr val="tx2">
                    <a:lumMod val="25000"/>
                  </a:schemeClr>
                </a:solidFill>
              </a:rPr>
              <a:t>/de Sousa (1995, EJOR)</a:t>
            </a:r>
          </a:p>
        </p:txBody>
      </p:sp>
      <p:cxnSp>
        <p:nvCxnSpPr>
          <p:cNvPr id="90" name="Straight Connector 89"/>
          <p:cNvCxnSpPr/>
          <p:nvPr/>
        </p:nvCxnSpPr>
        <p:spPr>
          <a:xfrm>
            <a:off x="1573344" y="3161467"/>
            <a:ext cx="742221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27261" y="5754964"/>
            <a:ext cx="8791907" cy="5543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214" tIns="39108" rIns="78214" bIns="39108" rtlCol="0" anchor="ctr"/>
          <a:lstStyle/>
          <a:p>
            <a:pPr>
              <a:lnSpc>
                <a:spcPct val="90000"/>
              </a:lnSpc>
              <a:spcAft>
                <a:spcPts val="513"/>
              </a:spcAft>
            </a:pPr>
            <a:r>
              <a:rPr lang="en-US" sz="1369" dirty="0"/>
              <a:t>Currently, </a:t>
            </a:r>
            <a:r>
              <a:rPr lang="en-US" sz="1369" b="1" dirty="0"/>
              <a:t>no combined approach </a:t>
            </a:r>
            <a:r>
              <a:rPr lang="en-US" sz="1369" dirty="0"/>
              <a:t>available for </a:t>
            </a:r>
            <a:r>
              <a:rPr lang="en-US" sz="1369" b="1" dirty="0"/>
              <a:t>robust decision-making </a:t>
            </a:r>
            <a:r>
              <a:rPr lang="en-US" sz="1369" dirty="0"/>
              <a:t>accommodating </a:t>
            </a:r>
            <a:br>
              <a:rPr lang="en-US" sz="1369" dirty="0"/>
            </a:br>
            <a:r>
              <a:rPr lang="en-US" sz="1369" b="1" dirty="0"/>
              <a:t>stochastic manufacturing systems </a:t>
            </a:r>
            <a:r>
              <a:rPr lang="en-US" sz="1369" dirty="0"/>
              <a:t>and </a:t>
            </a:r>
            <a:r>
              <a:rPr lang="en-US" sz="1369" b="1" dirty="0"/>
              <a:t>issues of sourcing/contract </a:t>
            </a:r>
            <a:r>
              <a:rPr lang="en-US" sz="1369" b="1" dirty="0" smtClean="0"/>
              <a:t>manufacturing (or S&amp;OP in general)</a:t>
            </a:r>
            <a:endParaRPr lang="en-US" sz="1369" b="1" dirty="0"/>
          </a:p>
        </p:txBody>
      </p:sp>
      <p:sp>
        <p:nvSpPr>
          <p:cNvPr id="36" name="Rectangle 16"/>
          <p:cNvSpPr txBox="1">
            <a:spLocks noChangeArrowheads="1"/>
          </p:cNvSpPr>
          <p:nvPr/>
        </p:nvSpPr>
        <p:spPr bwMode="gray">
          <a:xfrm>
            <a:off x="1778333" y="5033988"/>
            <a:ext cx="4186210" cy="37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92784" lvl="1" indent="-191204" defTabSz="891229" fontAlgn="base">
              <a:lnSpc>
                <a:spcPct val="90000"/>
              </a:lnSpc>
              <a:spcAft>
                <a:spcPts val="513"/>
              </a:spcAft>
              <a:buSzPct val="125000"/>
              <a:buFont typeface="Arial" charset="0"/>
              <a:buChar char="▪"/>
              <a:defRPr/>
            </a:pPr>
            <a:r>
              <a:rPr lang="en-US" sz="1369" b="1" kern="0" dirty="0">
                <a:solidFill>
                  <a:schemeClr val="tx2">
                    <a:lumMod val="25000"/>
                  </a:schemeClr>
                </a:solidFill>
              </a:rPr>
              <a:t>Multi-criteria/DEA approaches </a:t>
            </a:r>
            <a:r>
              <a:rPr lang="en-US" sz="1369" kern="0" dirty="0">
                <a:solidFill>
                  <a:schemeClr val="tx2">
                    <a:lumMod val="25000"/>
                  </a:schemeClr>
                </a:solidFill>
              </a:rPr>
              <a:t>for structured</a:t>
            </a:r>
            <a:br>
              <a:rPr lang="en-US" sz="1369" kern="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sz="1369" b="1" kern="0" dirty="0">
                <a:solidFill>
                  <a:schemeClr val="tx2">
                    <a:lumMod val="25000"/>
                  </a:schemeClr>
                </a:solidFill>
              </a:rPr>
              <a:t>selection of suppliers</a:t>
            </a:r>
          </a:p>
        </p:txBody>
      </p:sp>
      <p:sp>
        <p:nvSpPr>
          <p:cNvPr id="37" name="Rectangle 16"/>
          <p:cNvSpPr txBox="1">
            <a:spLocks noChangeArrowheads="1"/>
          </p:cNvSpPr>
          <p:nvPr/>
        </p:nvSpPr>
        <p:spPr bwMode="gray">
          <a:xfrm>
            <a:off x="6137195" y="4995704"/>
            <a:ext cx="2867601" cy="42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92784" lvl="1" indent="-191204" defTabSz="891229" fontAlgn="base">
              <a:buSzPct val="125000"/>
              <a:buFont typeface="Arial" charset="0"/>
              <a:buChar char="▪"/>
              <a:defRPr/>
            </a:pPr>
            <a:r>
              <a:rPr lang="en-US" sz="1369" kern="0" dirty="0">
                <a:solidFill>
                  <a:schemeClr val="tx2">
                    <a:lumMod val="25000"/>
                  </a:schemeClr>
                </a:solidFill>
              </a:rPr>
              <a:t>de Boer et al. (2001, EJPSM)</a:t>
            </a:r>
          </a:p>
          <a:p>
            <a:pPr marL="192784" lvl="1" indent="-191204" defTabSz="891229" fontAlgn="base">
              <a:buSzPct val="125000"/>
              <a:buFont typeface="Arial" charset="0"/>
              <a:buChar char="▪"/>
              <a:defRPr/>
            </a:pPr>
            <a:r>
              <a:rPr lang="en-US" sz="1369" kern="0" dirty="0" err="1">
                <a:solidFill>
                  <a:schemeClr val="tx2">
                    <a:lumMod val="25000"/>
                  </a:schemeClr>
                </a:solidFill>
              </a:rPr>
              <a:t>Dotoli</a:t>
            </a:r>
            <a:r>
              <a:rPr lang="en-US" sz="1369" kern="0" dirty="0">
                <a:solidFill>
                  <a:schemeClr val="tx2">
                    <a:lumMod val="25000"/>
                  </a:schemeClr>
                </a:solidFill>
              </a:rPr>
              <a:t>/</a:t>
            </a:r>
            <a:r>
              <a:rPr lang="en-US" sz="1369" kern="0" dirty="0" err="1">
                <a:solidFill>
                  <a:schemeClr val="tx2">
                    <a:lumMod val="25000"/>
                  </a:schemeClr>
                </a:solidFill>
              </a:rPr>
              <a:t>Falagario</a:t>
            </a:r>
            <a:r>
              <a:rPr lang="en-US" sz="1369" kern="0" dirty="0">
                <a:solidFill>
                  <a:schemeClr val="tx2">
                    <a:lumMod val="25000"/>
                  </a:schemeClr>
                </a:solidFill>
              </a:rPr>
              <a:t> (2012, IJPE)</a:t>
            </a:r>
          </a:p>
        </p:txBody>
      </p:sp>
    </p:spTree>
    <p:extLst>
      <p:ext uri="{BB962C8B-B14F-4D97-AF65-F5344CB8AC3E}">
        <p14:creationId xmlns:p14="http://schemas.microsoft.com/office/powerpoint/2010/main" val="2615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7" grpId="0"/>
      <p:bldP spid="88" grpId="0"/>
      <p:bldP spid="89" grpId="0"/>
      <p:bldP spid="38" grpId="0" animBg="1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359" y="195395"/>
          <a:ext cx="1358" cy="1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9" y="195395"/>
                        <a:ext cx="1358" cy="1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 DEA-based approach is used to provide a robust multi-criteria perspective on the contract manufacturing issue</a:t>
            </a:r>
            <a:endParaRPr lang="en-US" sz="2400" dirty="0"/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D61-E8B6-E041-9D61-71A033DF76C2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853271"/>
              </p:ext>
            </p:extLst>
          </p:nvPr>
        </p:nvGraphicFramePr>
        <p:xfrm>
          <a:off x="2435776" y="3068131"/>
          <a:ext cx="5905922" cy="1564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1887"/>
                <a:gridCol w="712285"/>
                <a:gridCol w="712285"/>
                <a:gridCol w="343755"/>
                <a:gridCol w="718531"/>
                <a:gridCol w="683136"/>
                <a:gridCol w="683136"/>
                <a:gridCol w="343755"/>
                <a:gridCol w="677152"/>
              </a:tblGrid>
              <a:tr h="312903"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5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M-KPI</a:t>
                      </a:r>
                      <a:r>
                        <a:rPr lang="nl-BE" sz="1500" baseline="-250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nl-BE" sz="1500" baseline="-250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5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M-KPI</a:t>
                      </a:r>
                      <a:r>
                        <a:rPr lang="nl-BE" sz="1500" baseline="-250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nl-BE" sz="1500" baseline="-250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5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…</a:t>
                      </a:r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5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M-</a:t>
                      </a:r>
                      <a:r>
                        <a:rPr lang="nl-BE" sz="1500" dirty="0" err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KPI</a:t>
                      </a:r>
                      <a:r>
                        <a:rPr lang="nl-BE" sz="1500" baseline="-25000" dirty="0" err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p</a:t>
                      </a:r>
                      <a:endParaRPr lang="nl-BE" sz="1500" baseline="-250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5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N-KPI</a:t>
                      </a:r>
                      <a:r>
                        <a:rPr lang="nl-BE" sz="1500" baseline="-250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nl-BE" sz="1500" baseline="-250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5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N-KPI</a:t>
                      </a:r>
                      <a:r>
                        <a:rPr lang="nl-BE" sz="1500" baseline="-250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nl-BE" sz="1500" baseline="-250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5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…</a:t>
                      </a:r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5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N-KPI</a:t>
                      </a:r>
                      <a:r>
                        <a:rPr lang="nl-BE" sz="1500" baseline="-250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q</a:t>
                      </a:r>
                      <a:endParaRPr lang="nl-BE" sz="1500" baseline="-250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2903">
                <a:tc>
                  <a:txBody>
                    <a:bodyPr/>
                    <a:lstStyle/>
                    <a:p>
                      <a:r>
                        <a:rPr lang="nl-BE" sz="15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Scenario 1</a:t>
                      </a:r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903">
                <a:tc>
                  <a:txBody>
                    <a:bodyPr/>
                    <a:lstStyle/>
                    <a:p>
                      <a:r>
                        <a:rPr lang="nl-BE" sz="15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Scenario 2</a:t>
                      </a:r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903">
                <a:tc>
                  <a:txBody>
                    <a:bodyPr/>
                    <a:lstStyle/>
                    <a:p>
                      <a:r>
                        <a:rPr lang="nl-BE" sz="15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…</a:t>
                      </a:r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903">
                <a:tc>
                  <a:txBody>
                    <a:bodyPr/>
                    <a:lstStyle/>
                    <a:p>
                      <a:r>
                        <a:rPr lang="nl-BE" sz="15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Scenario N</a:t>
                      </a:r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BE" sz="150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BE" sz="150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BE" sz="150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182215" y="1149150"/>
            <a:ext cx="867579" cy="654031"/>
            <a:chOff x="584163" y="1255971"/>
            <a:chExt cx="7512091" cy="5663052"/>
          </a:xfrm>
          <a:noFill/>
        </p:grpSpPr>
        <p:sp>
          <p:nvSpPr>
            <p:cNvPr id="12" name="Oval 1"/>
            <p:cNvSpPr>
              <a:spLocks noChangeAspect="1"/>
            </p:cNvSpPr>
            <p:nvPr/>
          </p:nvSpPr>
          <p:spPr>
            <a:xfrm>
              <a:off x="584163" y="1255971"/>
              <a:ext cx="7475121" cy="5629413"/>
            </a:xfrm>
            <a:custGeom>
              <a:avLst/>
              <a:gdLst/>
              <a:ahLst/>
              <a:cxnLst/>
              <a:rect l="l" t="t" r="r" b="b"/>
              <a:pathLst>
                <a:path w="5832648" h="4392488">
                  <a:moveTo>
                    <a:pt x="2916324" y="0"/>
                  </a:moveTo>
                  <a:cubicBezTo>
                    <a:pt x="4526965" y="0"/>
                    <a:pt x="5832648" y="983292"/>
                    <a:pt x="5832648" y="2196244"/>
                  </a:cubicBezTo>
                  <a:cubicBezTo>
                    <a:pt x="5832648" y="3409196"/>
                    <a:pt x="4526965" y="4392488"/>
                    <a:pt x="2916324" y="4392488"/>
                  </a:cubicBezTo>
                  <a:cubicBezTo>
                    <a:pt x="1305683" y="4392488"/>
                    <a:pt x="0" y="3409196"/>
                    <a:pt x="0" y="2196244"/>
                  </a:cubicBezTo>
                  <a:cubicBezTo>
                    <a:pt x="0" y="983292"/>
                    <a:pt x="1305683" y="0"/>
                    <a:pt x="2916324" y="0"/>
                  </a:cubicBezTo>
                  <a:close/>
                </a:path>
              </a:pathLst>
            </a:custGeom>
            <a:grpFill/>
            <a:ln w="19050">
              <a:solidFill>
                <a:schemeClr val="tx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4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3" name="Oval 1"/>
            <p:cNvSpPr/>
            <p:nvPr/>
          </p:nvSpPr>
          <p:spPr>
            <a:xfrm>
              <a:off x="1726195" y="4070678"/>
              <a:ext cx="5191059" cy="1954657"/>
            </a:xfrm>
            <a:custGeom>
              <a:avLst/>
              <a:gdLst/>
              <a:ahLst/>
              <a:cxnLst/>
              <a:rect l="l" t="t" r="r" b="b"/>
              <a:pathLst>
                <a:path w="5832648" h="2196244">
                  <a:moveTo>
                    <a:pt x="0" y="0"/>
                  </a:moveTo>
                  <a:lnTo>
                    <a:pt x="5832648" y="0"/>
                  </a:lnTo>
                  <a:cubicBezTo>
                    <a:pt x="5832648" y="1212952"/>
                    <a:pt x="4526965" y="2196244"/>
                    <a:pt x="2916324" y="2196244"/>
                  </a:cubicBezTo>
                  <a:cubicBezTo>
                    <a:pt x="1305683" y="2196244"/>
                    <a:pt x="0" y="1212952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4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4" name="Oval 1"/>
            <p:cNvSpPr/>
            <p:nvPr/>
          </p:nvSpPr>
          <p:spPr>
            <a:xfrm flipV="1">
              <a:off x="1726195" y="2116021"/>
              <a:ext cx="5191059" cy="1954657"/>
            </a:xfrm>
            <a:custGeom>
              <a:avLst/>
              <a:gdLst/>
              <a:ahLst/>
              <a:cxnLst/>
              <a:rect l="l" t="t" r="r" b="b"/>
              <a:pathLst>
                <a:path w="5832648" h="2196244">
                  <a:moveTo>
                    <a:pt x="0" y="0"/>
                  </a:moveTo>
                  <a:lnTo>
                    <a:pt x="5832648" y="0"/>
                  </a:lnTo>
                  <a:cubicBezTo>
                    <a:pt x="5832648" y="1212952"/>
                    <a:pt x="4526965" y="2196244"/>
                    <a:pt x="2916324" y="2196244"/>
                  </a:cubicBezTo>
                  <a:cubicBezTo>
                    <a:pt x="1305683" y="2196244"/>
                    <a:pt x="0" y="1212952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4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982543" y="4129317"/>
              <a:ext cx="13458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335022" y="3358561"/>
              <a:ext cx="1185613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495241" y="2678425"/>
              <a:ext cx="1153568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551011" y="2251756"/>
              <a:ext cx="1089481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648809" y="4311005"/>
              <a:ext cx="13458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88896" y="2526555"/>
              <a:ext cx="13458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40" dirty="0">
                  <a:solidFill>
                    <a:schemeClr val="tx2">
                      <a:lumMod val="25000"/>
                    </a:schemeClr>
                  </a:solidFill>
                </a:rPr>
                <a:t> 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1483611" y="1984834"/>
              <a:ext cx="13458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378298" y="5065721"/>
              <a:ext cx="13458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670540" y="4783693"/>
              <a:ext cx="13458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3969245" y="3563107"/>
              <a:ext cx="704959" cy="769045"/>
            </a:xfrm>
            <a:prstGeom prst="downArrow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4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847720" y="1512319"/>
              <a:ext cx="13458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628563" y="1512319"/>
              <a:ext cx="13458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79131" y="3769294"/>
              <a:ext cx="2318232" cy="285148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sz="154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79131" y="4067534"/>
              <a:ext cx="2485146" cy="285148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sz="154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860031" y="2559504"/>
              <a:ext cx="1299479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242394" y="4437112"/>
              <a:ext cx="13458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893062" y="4908937"/>
              <a:ext cx="13458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154162" y="5343427"/>
              <a:ext cx="13458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516216" y="2526555"/>
              <a:ext cx="1162163" cy="566794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588224" y="4663162"/>
              <a:ext cx="15080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248797" y="3245749"/>
              <a:ext cx="1339427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93061" y="3707731"/>
              <a:ext cx="590548" cy="285148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21203" y="3707731"/>
              <a:ext cx="590548" cy="285148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495241" y="6025335"/>
              <a:ext cx="13458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4575882" y="6026060"/>
              <a:ext cx="13458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301631" y="1316243"/>
            <a:ext cx="3218694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a. Identify stakeholders</a:t>
            </a:r>
          </a:p>
        </p:txBody>
      </p: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5553278" y="1147414"/>
            <a:ext cx="1031605" cy="631590"/>
            <a:chOff x="1907704" y="1411905"/>
            <a:chExt cx="6126444" cy="3750856"/>
          </a:xfrm>
          <a:noFill/>
        </p:grpSpPr>
        <p:sp>
          <p:nvSpPr>
            <p:cNvPr id="42" name="Rounded Rectangle 41"/>
            <p:cNvSpPr/>
            <p:nvPr/>
          </p:nvSpPr>
          <p:spPr bwMode="auto">
            <a:xfrm>
              <a:off x="4212034" y="1628302"/>
              <a:ext cx="1511300" cy="431800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l-B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71" dirty="0">
                  <a:solidFill>
                    <a:schemeClr val="tx2">
                      <a:lumMod val="25000"/>
                    </a:schemeClr>
                  </a:solidFill>
                </a:rPr>
                <a:t>TECH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4212034" y="3068166"/>
              <a:ext cx="1511300" cy="431800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l-B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71" dirty="0">
                  <a:solidFill>
                    <a:schemeClr val="tx2">
                      <a:lumMod val="25000"/>
                    </a:schemeClr>
                  </a:solidFill>
                </a:rPr>
                <a:t>ECON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4212034" y="4509616"/>
              <a:ext cx="1511300" cy="431800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l-B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71" dirty="0">
                  <a:solidFill>
                    <a:schemeClr val="tx2">
                      <a:lumMod val="25000"/>
                    </a:schemeClr>
                  </a:solidFill>
                </a:rPr>
                <a:t>HUMAN</a:t>
              </a:r>
            </a:p>
          </p:txBody>
        </p:sp>
        <p:sp>
          <p:nvSpPr>
            <p:cNvPr id="46" name="Rounded Rectangle 45"/>
            <p:cNvSpPr/>
            <p:nvPr/>
          </p:nvSpPr>
          <p:spPr bwMode="auto">
            <a:xfrm>
              <a:off x="1907704" y="2852266"/>
              <a:ext cx="1513755" cy="863600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l-B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71" dirty="0">
                  <a:solidFill>
                    <a:schemeClr val="tx2">
                      <a:lumMod val="25000"/>
                    </a:schemeClr>
                  </a:solidFill>
                </a:rPr>
                <a:t>KPI</a:t>
              </a:r>
            </a:p>
          </p:txBody>
        </p:sp>
        <p:sp>
          <p:nvSpPr>
            <p:cNvPr id="47" name="Rounded Rectangle 46"/>
            <p:cNvSpPr/>
            <p:nvPr/>
          </p:nvSpPr>
          <p:spPr bwMode="auto">
            <a:xfrm>
              <a:off x="6449823" y="1411905"/>
              <a:ext cx="1584325" cy="864593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l-B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71" dirty="0">
                  <a:solidFill>
                    <a:schemeClr val="tx2">
                      <a:lumMod val="25000"/>
                    </a:schemeClr>
                  </a:solidFill>
                </a:rPr>
                <a:t>…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71" dirty="0">
                  <a:solidFill>
                    <a:schemeClr val="tx2">
                      <a:lumMod val="25000"/>
                    </a:schemeClr>
                  </a:solidFill>
                </a:rPr>
                <a:t>…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71" dirty="0">
                  <a:solidFill>
                    <a:schemeClr val="tx2">
                      <a:lumMod val="25000"/>
                    </a:schemeClr>
                  </a:solidFill>
                </a:rPr>
                <a:t>…</a:t>
              </a:r>
            </a:p>
          </p:txBody>
        </p:sp>
        <p:sp>
          <p:nvSpPr>
            <p:cNvPr id="48" name="Rounded Rectangle 47"/>
            <p:cNvSpPr/>
            <p:nvPr/>
          </p:nvSpPr>
          <p:spPr bwMode="auto">
            <a:xfrm>
              <a:off x="6444059" y="2852266"/>
              <a:ext cx="1584325" cy="863600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l-B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71" dirty="0">
                  <a:solidFill>
                    <a:schemeClr val="tx2">
                      <a:lumMod val="25000"/>
                    </a:schemeClr>
                  </a:solidFill>
                </a:rPr>
                <a:t>…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71" dirty="0">
                  <a:solidFill>
                    <a:schemeClr val="tx2">
                      <a:lumMod val="25000"/>
                    </a:schemeClr>
                  </a:solidFill>
                </a:rPr>
                <a:t>…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71" dirty="0">
                  <a:solidFill>
                    <a:schemeClr val="tx2">
                      <a:lumMod val="25000"/>
                    </a:schemeClr>
                  </a:solidFill>
                </a:rPr>
                <a:t>…</a:t>
              </a:r>
            </a:p>
          </p:txBody>
        </p:sp>
        <p:sp>
          <p:nvSpPr>
            <p:cNvPr id="50" name="Rounded Rectangle 49"/>
            <p:cNvSpPr/>
            <p:nvPr/>
          </p:nvSpPr>
          <p:spPr bwMode="auto">
            <a:xfrm>
              <a:off x="6449823" y="4288271"/>
              <a:ext cx="1584325" cy="874490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l-B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71" dirty="0">
                  <a:solidFill>
                    <a:schemeClr val="tx2">
                      <a:lumMod val="25000"/>
                    </a:schemeClr>
                  </a:solidFill>
                </a:rPr>
                <a:t>…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71" dirty="0">
                  <a:solidFill>
                    <a:schemeClr val="tx2">
                      <a:lumMod val="25000"/>
                    </a:schemeClr>
                  </a:solidFill>
                </a:rPr>
                <a:t>…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71" dirty="0">
                  <a:solidFill>
                    <a:schemeClr val="tx2">
                      <a:lumMod val="25000"/>
                    </a:schemeClr>
                  </a:solidFill>
                </a:rPr>
                <a:t>…</a:t>
              </a:r>
            </a:p>
          </p:txBody>
        </p:sp>
        <p:cxnSp>
          <p:nvCxnSpPr>
            <p:cNvPr id="51" name="Straight Arrow Connector 50"/>
            <p:cNvCxnSpPr>
              <a:stCxn id="46" idx="3"/>
              <a:endCxn id="42" idx="1"/>
            </p:cNvCxnSpPr>
            <p:nvPr/>
          </p:nvCxnSpPr>
          <p:spPr bwMode="auto">
            <a:xfrm flipV="1">
              <a:off x="3421459" y="1844202"/>
              <a:ext cx="790575" cy="1439864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43" idx="1"/>
            </p:cNvCxnSpPr>
            <p:nvPr/>
          </p:nvCxnSpPr>
          <p:spPr bwMode="auto">
            <a:xfrm>
              <a:off x="3421459" y="3284066"/>
              <a:ext cx="790575" cy="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6" idx="3"/>
            </p:cNvCxnSpPr>
            <p:nvPr/>
          </p:nvCxnSpPr>
          <p:spPr bwMode="auto">
            <a:xfrm>
              <a:off x="3421459" y="3284066"/>
              <a:ext cx="792163" cy="1490661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5724922" y="1844202"/>
              <a:ext cx="719137" cy="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 bwMode="auto">
            <a:xfrm flipV="1">
              <a:off x="5724922" y="3284066"/>
              <a:ext cx="720725" cy="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 bwMode="auto">
            <a:xfrm flipV="1">
              <a:off x="5724922" y="4725516"/>
              <a:ext cx="720725" cy="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6858671" y="1305229"/>
            <a:ext cx="2087070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b. Define KPIs</a:t>
            </a:r>
          </a:p>
        </p:txBody>
      </p:sp>
      <p:sp>
        <p:nvSpPr>
          <p:cNvPr id="6" name="Rectangle 5"/>
          <p:cNvSpPr/>
          <p:nvPr/>
        </p:nvSpPr>
        <p:spPr>
          <a:xfrm>
            <a:off x="3464817" y="2741782"/>
            <a:ext cx="2491120" cy="326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Model-based KPIs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955938" y="2741782"/>
            <a:ext cx="2397993" cy="326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Non-model-based KPIs</a:t>
            </a: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72" y="5197945"/>
            <a:ext cx="1348594" cy="903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</p:pic>
      <p:sp>
        <p:nvSpPr>
          <p:cNvPr id="65" name="TextBox 64"/>
          <p:cNvSpPr txBox="1"/>
          <p:nvPr/>
        </p:nvSpPr>
        <p:spPr>
          <a:xfrm>
            <a:off x="2499701" y="5477713"/>
            <a:ext cx="2333052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a. Rank scenarios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33386" y="2320801"/>
            <a:ext cx="8078284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Generate/evaluate designs </a:t>
            </a:r>
            <a:r>
              <a:rPr lang="en-US" sz="1540" dirty="0">
                <a:solidFill>
                  <a:schemeClr val="tx2">
                    <a:lumMod val="25000"/>
                  </a:schemeClr>
                </a:solidFill>
              </a:rPr>
              <a:t>(outsourcing options) </a:t>
            </a:r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and scenarios </a:t>
            </a:r>
            <a:r>
              <a:rPr lang="en-US" sz="1540" dirty="0">
                <a:solidFill>
                  <a:schemeClr val="tx2">
                    <a:lumMod val="25000"/>
                  </a:schemeClr>
                </a:solidFill>
              </a:rPr>
              <a:t>(uncertain parameters)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919344" y="5393510"/>
            <a:ext cx="2020264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b. Select robust</a:t>
            </a:r>
            <a:br>
              <a:rPr lang="en-US" sz="1540" b="1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design</a:t>
            </a:r>
            <a:r>
              <a:rPr lang="en-US" sz="1540" b="1" dirty="0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54295" name="Picture 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088" y="5186397"/>
            <a:ext cx="1152324" cy="91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16688" y="5132757"/>
            <a:ext cx="1507091" cy="103414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40" dirty="0">
              <a:solidFill>
                <a:schemeClr val="tx2">
                  <a:lumMod val="25000"/>
                </a:scheme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5791454" y="3068130"/>
            <a:ext cx="25485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478787" y="3068130"/>
            <a:ext cx="233280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65145" y="1017038"/>
            <a:ext cx="0" cy="50758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311488" y="1212602"/>
            <a:ext cx="305498" cy="305498"/>
          </a:xfrm>
          <a:prstGeom prst="ellipse">
            <a:avLst/>
          </a:prstGeom>
          <a:solidFill>
            <a:schemeClr val="accent1"/>
          </a:solidFill>
          <a:ln>
            <a:noFill/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540" b="1" dirty="0">
                <a:solidFill>
                  <a:schemeClr val="tx2">
                    <a:lumMod val="90000"/>
                  </a:schemeClr>
                </a:solidFill>
              </a:rPr>
              <a:t>1</a:t>
            </a:r>
          </a:p>
        </p:txBody>
      </p:sp>
      <p:sp>
        <p:nvSpPr>
          <p:cNvPr id="84" name="Oval 83"/>
          <p:cNvSpPr/>
          <p:nvPr/>
        </p:nvSpPr>
        <p:spPr>
          <a:xfrm>
            <a:off x="311488" y="2320801"/>
            <a:ext cx="305498" cy="305498"/>
          </a:xfrm>
          <a:prstGeom prst="ellipse">
            <a:avLst/>
          </a:prstGeom>
          <a:solidFill>
            <a:schemeClr val="accent1"/>
          </a:solidFill>
          <a:ln>
            <a:noFill/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540" b="1" dirty="0">
                <a:solidFill>
                  <a:schemeClr val="tx2">
                    <a:lumMod val="90000"/>
                  </a:schemeClr>
                </a:solidFill>
              </a:rPr>
              <a:t>2</a:t>
            </a:r>
          </a:p>
        </p:txBody>
      </p:sp>
      <p:sp>
        <p:nvSpPr>
          <p:cNvPr id="85" name="Oval 84"/>
          <p:cNvSpPr/>
          <p:nvPr/>
        </p:nvSpPr>
        <p:spPr>
          <a:xfrm>
            <a:off x="311488" y="5187793"/>
            <a:ext cx="305498" cy="305498"/>
          </a:xfrm>
          <a:prstGeom prst="ellipse">
            <a:avLst/>
          </a:prstGeom>
          <a:solidFill>
            <a:schemeClr val="accent1"/>
          </a:solidFill>
          <a:ln>
            <a:noFill/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540" b="1" dirty="0">
                <a:solidFill>
                  <a:schemeClr val="tx2">
                    <a:lumMod val="90000"/>
                  </a:schemeClr>
                </a:solidFill>
              </a:rPr>
              <a:t>3</a:t>
            </a:r>
          </a:p>
        </p:txBody>
      </p:sp>
      <p:sp>
        <p:nvSpPr>
          <p:cNvPr id="86" name="Left Brace 85"/>
          <p:cNvSpPr/>
          <p:nvPr/>
        </p:nvSpPr>
        <p:spPr>
          <a:xfrm>
            <a:off x="2240211" y="3422010"/>
            <a:ext cx="130376" cy="45188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4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8" name="Left Brace 87"/>
          <p:cNvSpPr/>
          <p:nvPr/>
        </p:nvSpPr>
        <p:spPr>
          <a:xfrm>
            <a:off x="2240211" y="4086473"/>
            <a:ext cx="130376" cy="45188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4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86650" y="3494936"/>
            <a:ext cx="1108199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Design </a:t>
            </a:r>
            <a:r>
              <a:rPr lang="en-US" sz="1540" b="1" i="1" dirty="0">
                <a:solidFill>
                  <a:schemeClr val="tx2">
                    <a:lumMod val="25000"/>
                  </a:schemeClr>
                </a:solidFill>
              </a:rPr>
              <a:t>I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986651" y="4134688"/>
            <a:ext cx="1253561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Design </a:t>
            </a:r>
            <a:r>
              <a:rPr lang="en-US" sz="1540" b="1" i="1" dirty="0">
                <a:solidFill>
                  <a:schemeClr val="tx2">
                    <a:lumMod val="25000"/>
                  </a:schemeClr>
                </a:solidFill>
              </a:rPr>
              <a:t>II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016063" y="3769657"/>
            <a:ext cx="1078786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…</a:t>
            </a:r>
          </a:p>
        </p:txBody>
      </p:sp>
      <p:cxnSp>
        <p:nvCxnSpPr>
          <p:cNvPr id="92" name="Straight Connector 91"/>
          <p:cNvCxnSpPr/>
          <p:nvPr/>
        </p:nvCxnSpPr>
        <p:spPr>
          <a:xfrm>
            <a:off x="725898" y="2110750"/>
            <a:ext cx="8078284" cy="0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725898" y="4907885"/>
            <a:ext cx="8078284" cy="0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 rot="20568463">
            <a:off x="3557502" y="3813827"/>
            <a:ext cx="2294420" cy="513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0" b="1" i="1" dirty="0">
                <a:solidFill>
                  <a:schemeClr val="tx2">
                    <a:lumMod val="25000"/>
                  </a:schemeClr>
                </a:solidFill>
              </a:rPr>
              <a:t>Quantitative Model</a:t>
            </a:r>
          </a:p>
          <a:p>
            <a:pPr algn="r"/>
            <a:r>
              <a:rPr lang="en-US" sz="1198" b="1" i="1" dirty="0">
                <a:solidFill>
                  <a:schemeClr val="tx2">
                    <a:lumMod val="25000"/>
                  </a:schemeClr>
                </a:solidFill>
              </a:rPr>
              <a:t>(see next slides)</a:t>
            </a:r>
          </a:p>
        </p:txBody>
      </p:sp>
      <p:sp>
        <p:nvSpPr>
          <p:cNvPr id="96" name="TextBox 95"/>
          <p:cNvSpPr txBox="1"/>
          <p:nvPr/>
        </p:nvSpPr>
        <p:spPr>
          <a:xfrm rot="900000">
            <a:off x="6295790" y="3777431"/>
            <a:ext cx="182837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0" b="1" i="1" dirty="0">
                <a:solidFill>
                  <a:schemeClr val="tx2">
                    <a:lumMod val="25000"/>
                  </a:schemeClr>
                </a:solidFill>
              </a:rPr>
              <a:t>Qualitative Assessment</a:t>
            </a:r>
          </a:p>
        </p:txBody>
      </p:sp>
    </p:spTree>
    <p:extLst>
      <p:ext uri="{BB962C8B-B14F-4D97-AF65-F5344CB8AC3E}">
        <p14:creationId xmlns:p14="http://schemas.microsoft.com/office/powerpoint/2010/main" val="418769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8" grpId="0"/>
      <p:bldP spid="6" grpId="0" animBg="1"/>
      <p:bldP spid="59" grpId="0" animBg="1"/>
      <p:bldP spid="65" grpId="0"/>
      <p:bldP spid="66" grpId="0"/>
      <p:bldP spid="70" grpId="0"/>
      <p:bldP spid="2" grpId="0" animBg="1"/>
      <p:bldP spid="81" grpId="0" animBg="1"/>
      <p:bldP spid="84" grpId="0" animBg="1"/>
      <p:bldP spid="85" grpId="0" animBg="1"/>
      <p:bldP spid="86" grpId="0" animBg="1"/>
      <p:bldP spid="88" grpId="0" animBg="1"/>
      <p:bldP spid="87" grpId="0"/>
      <p:bldP spid="90" grpId="0"/>
      <p:bldP spid="89" grpId="0"/>
      <p:bldP spid="93" grpId="0"/>
      <p:bldP spid="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359" y="195395"/>
          <a:ext cx="1358" cy="1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2" name="think-cell Slide" r:id="rId16" imgW="216" imgH="216" progId="TCLayout.ActiveDocument.1">
                  <p:embed/>
                </p:oleObj>
              </mc:Choice>
              <mc:Fallback>
                <p:oleObj name="think-cell Slide" r:id="rId16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359" y="195395"/>
                        <a:ext cx="1358" cy="1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671509" y="1613953"/>
            <a:ext cx="2279020" cy="4652748"/>
          </a:xfrm>
          <a:prstGeom prst="rect">
            <a:avLst/>
          </a:prstGeom>
          <a:noFill/>
          <a:ln>
            <a:noFill/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4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Classical master planning model is enhanced with a queuing networks approach to capture stochastic effects of manufacturing system</a:t>
            </a:r>
            <a:endParaRPr lang="en-US" sz="2400" dirty="0"/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D8D61-E8B6-E041-9D61-71A033DF76C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Rectangle 83"/>
          <p:cNvSpPr>
            <a:spLocks noChangeArrowheads="1"/>
          </p:cNvSpPr>
          <p:nvPr/>
        </p:nvSpPr>
        <p:spPr bwMode="auto">
          <a:xfrm>
            <a:off x="2200826" y="1916514"/>
            <a:ext cx="2095009" cy="12576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en-US" sz="154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" name="Rectangle 85"/>
          <p:cNvSpPr>
            <a:spLocks noChangeArrowheads="1"/>
          </p:cNvSpPr>
          <p:nvPr/>
        </p:nvSpPr>
        <p:spPr bwMode="auto">
          <a:xfrm>
            <a:off x="2426982" y="1638401"/>
            <a:ext cx="1787864" cy="20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</a:pPr>
            <a:r>
              <a:rPr lang="en-US" altLang="en-US" sz="1347">
                <a:solidFill>
                  <a:schemeClr val="tx2">
                    <a:lumMod val="25000"/>
                  </a:schemeClr>
                </a:solidFill>
              </a:rPr>
              <a:t>APP model</a:t>
            </a:r>
          </a:p>
        </p:txBody>
      </p:sp>
      <p:sp>
        <p:nvSpPr>
          <p:cNvPr id="12" name="Oval 99"/>
          <p:cNvSpPr>
            <a:spLocks noChangeArrowheads="1"/>
          </p:cNvSpPr>
          <p:nvPr/>
        </p:nvSpPr>
        <p:spPr bwMode="auto">
          <a:xfrm>
            <a:off x="2101499" y="1613953"/>
            <a:ext cx="273529" cy="259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1347" dirty="0">
                <a:solidFill>
                  <a:schemeClr val="tx2">
                    <a:lumMod val="25000"/>
                  </a:schemeClr>
                </a:solidFill>
              </a:rPr>
              <a:t>1/5</a:t>
            </a:r>
          </a:p>
        </p:txBody>
      </p:sp>
      <p:sp>
        <p:nvSpPr>
          <p:cNvPr id="13" name="Oval 100"/>
          <p:cNvSpPr>
            <a:spLocks noChangeArrowheads="1"/>
          </p:cNvSpPr>
          <p:nvPr/>
        </p:nvSpPr>
        <p:spPr bwMode="auto">
          <a:xfrm>
            <a:off x="1523881" y="3852603"/>
            <a:ext cx="273529" cy="259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1347">
                <a:solidFill>
                  <a:schemeClr val="tx2">
                    <a:lumMod val="25000"/>
                  </a:schemeClr>
                </a:solidFill>
              </a:rPr>
              <a:t>2</a:t>
            </a:r>
          </a:p>
        </p:txBody>
      </p:sp>
      <p:cxnSp>
        <p:nvCxnSpPr>
          <p:cNvPr id="14" name="AutoShape 101"/>
          <p:cNvCxnSpPr>
            <a:cxnSpLocks noChangeShapeType="1"/>
            <a:stCxn id="9" idx="1"/>
            <a:endCxn id="13" idx="0"/>
          </p:cNvCxnSpPr>
          <p:nvPr/>
        </p:nvCxnSpPr>
        <p:spPr bwMode="auto">
          <a:xfrm rot="10800000" flipV="1">
            <a:off x="1661409" y="2546086"/>
            <a:ext cx="539416" cy="130651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102"/>
          <p:cNvCxnSpPr>
            <a:cxnSpLocks noChangeShapeType="1"/>
            <a:stCxn id="13" idx="4"/>
            <a:endCxn id="38" idx="3"/>
          </p:cNvCxnSpPr>
          <p:nvPr/>
        </p:nvCxnSpPr>
        <p:spPr bwMode="auto">
          <a:xfrm rot="16200000" flipH="1">
            <a:off x="1266399" y="4507387"/>
            <a:ext cx="1208717" cy="418696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03"/>
          <p:cNvSpPr>
            <a:spLocks noChangeArrowheads="1"/>
          </p:cNvSpPr>
          <p:nvPr/>
        </p:nvSpPr>
        <p:spPr bwMode="auto">
          <a:xfrm>
            <a:off x="2426982" y="4222400"/>
            <a:ext cx="1592268" cy="37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altLang="en-US" sz="1347">
                <a:solidFill>
                  <a:schemeClr val="tx2">
                    <a:lumMod val="25000"/>
                  </a:schemeClr>
                </a:solidFill>
              </a:rPr>
              <a:t>ASQ models </a:t>
            </a:r>
            <a:br>
              <a:rPr lang="en-US" altLang="en-US" sz="1347">
                <a:solidFill>
                  <a:schemeClr val="tx2">
                    <a:lumMod val="25000"/>
                  </a:schemeClr>
                </a:solidFill>
              </a:rPr>
            </a:br>
            <a:r>
              <a:rPr lang="en-US" altLang="en-US" sz="1347">
                <a:solidFill>
                  <a:schemeClr val="tx2">
                    <a:lumMod val="25000"/>
                  </a:schemeClr>
                </a:solidFill>
              </a:rPr>
              <a:t>per period t = 1..T</a:t>
            </a:r>
          </a:p>
        </p:txBody>
      </p:sp>
      <p:grpSp>
        <p:nvGrpSpPr>
          <p:cNvPr id="18" name="Group 118"/>
          <p:cNvGrpSpPr>
            <a:grpSpLocks/>
          </p:cNvGrpSpPr>
          <p:nvPr/>
        </p:nvGrpSpPr>
        <p:grpSpPr bwMode="auto">
          <a:xfrm>
            <a:off x="2200826" y="4573860"/>
            <a:ext cx="2095009" cy="1532672"/>
            <a:chOff x="1755" y="2736"/>
            <a:chExt cx="1371" cy="1003"/>
          </a:xfrm>
          <a:noFill/>
        </p:grpSpPr>
        <p:sp>
          <p:nvSpPr>
            <p:cNvPr id="19" name="Rectangle 9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13" y="2809"/>
              <a:ext cx="1013" cy="64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US" sz="154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20" name="Rectangle 9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974" y="2900"/>
              <a:ext cx="1013" cy="64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US" sz="154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22" name="Rectangle 8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865" y="2998"/>
              <a:ext cx="1013" cy="64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en-US" sz="154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23" name="Rectangle 9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157" y="2736"/>
              <a:ext cx="188" cy="13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tx2"/>
                </a:buClr>
              </a:pPr>
              <a:r>
                <a:rPr lang="en-US" altLang="en-US" sz="1347" b="0">
                  <a:solidFill>
                    <a:schemeClr val="tx2">
                      <a:lumMod val="25000"/>
                    </a:schemeClr>
                  </a:solidFill>
                </a:rPr>
                <a:t>…</a:t>
              </a:r>
            </a:p>
          </p:txBody>
        </p:sp>
        <p:grpSp>
          <p:nvGrpSpPr>
            <p:cNvPr id="24" name="Group 117"/>
            <p:cNvGrpSpPr>
              <a:grpSpLocks/>
            </p:cNvGrpSpPr>
            <p:nvPr/>
          </p:nvGrpSpPr>
          <p:grpSpPr bwMode="auto">
            <a:xfrm>
              <a:off x="1755" y="3096"/>
              <a:ext cx="1013" cy="643"/>
              <a:chOff x="1755" y="3096"/>
              <a:chExt cx="1013" cy="643"/>
            </a:xfrm>
            <a:grpFill/>
          </p:grpSpPr>
          <p:sp>
            <p:nvSpPr>
              <p:cNvPr id="30" name="Rectangle 8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755" y="3096"/>
                <a:ext cx="1013" cy="64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en-US" sz="1540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  <p:pic>
            <p:nvPicPr>
              <p:cNvPr id="31" name="Picture 96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8" y="3170"/>
                <a:ext cx="986" cy="49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5" name="Rectangle 10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07" y="3114"/>
              <a:ext cx="131" cy="7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tx2"/>
                </a:buClr>
              </a:pPr>
              <a:r>
                <a:rPr lang="en-US" altLang="en-US" sz="770" b="0">
                  <a:solidFill>
                    <a:schemeClr val="tx2">
                      <a:lumMod val="25000"/>
                    </a:schemeClr>
                  </a:solidFill>
                </a:rPr>
                <a:t>t = 1</a:t>
              </a:r>
            </a:p>
          </p:txBody>
        </p:sp>
        <p:sp>
          <p:nvSpPr>
            <p:cNvPr id="27" name="Rectangle 10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721" y="3018"/>
              <a:ext cx="131" cy="7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tx2"/>
                </a:buClr>
              </a:pPr>
              <a:r>
                <a:rPr lang="en-US" altLang="en-US" sz="770" b="0">
                  <a:solidFill>
                    <a:schemeClr val="tx2">
                      <a:lumMod val="25000"/>
                    </a:schemeClr>
                  </a:solidFill>
                </a:rPr>
                <a:t>t = 2</a:t>
              </a:r>
            </a:p>
          </p:txBody>
        </p:sp>
        <p:sp>
          <p:nvSpPr>
            <p:cNvPr id="28" name="Rectangle 10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833" y="2908"/>
              <a:ext cx="131" cy="7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tx2"/>
                </a:buClr>
              </a:pPr>
              <a:r>
                <a:rPr lang="en-US" altLang="en-US" sz="770" b="0">
                  <a:solidFill>
                    <a:schemeClr val="tx2">
                      <a:lumMod val="25000"/>
                    </a:schemeClr>
                  </a:solidFill>
                </a:rPr>
                <a:t>t = 3</a:t>
              </a:r>
            </a:p>
          </p:txBody>
        </p:sp>
        <p:sp>
          <p:nvSpPr>
            <p:cNvPr id="29" name="Rectangle 10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71" y="2805"/>
              <a:ext cx="131" cy="7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tx2"/>
                </a:buClr>
              </a:pPr>
              <a:r>
                <a:rPr lang="en-US" altLang="en-US" sz="770" b="0">
                  <a:solidFill>
                    <a:schemeClr val="tx2">
                      <a:lumMod val="25000"/>
                    </a:schemeClr>
                  </a:solidFill>
                </a:rPr>
                <a:t>t = T</a:t>
              </a:r>
            </a:p>
          </p:txBody>
        </p:sp>
      </p:grpSp>
      <p:sp>
        <p:nvSpPr>
          <p:cNvPr id="32" name="Oval 109"/>
          <p:cNvSpPr>
            <a:spLocks noChangeArrowheads="1"/>
          </p:cNvSpPr>
          <p:nvPr/>
        </p:nvSpPr>
        <p:spPr bwMode="auto">
          <a:xfrm>
            <a:off x="2101499" y="4222400"/>
            <a:ext cx="273529" cy="259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1347" dirty="0">
                <a:solidFill>
                  <a:schemeClr val="tx2">
                    <a:lumMod val="25000"/>
                  </a:schemeClr>
                </a:solidFill>
              </a:rPr>
              <a:t>3</a:t>
            </a:r>
          </a:p>
        </p:txBody>
      </p:sp>
      <p:sp>
        <p:nvSpPr>
          <p:cNvPr id="33" name="Oval 110"/>
          <p:cNvSpPr>
            <a:spLocks noChangeArrowheads="1"/>
          </p:cNvSpPr>
          <p:nvPr/>
        </p:nvSpPr>
        <p:spPr bwMode="auto">
          <a:xfrm>
            <a:off x="4729811" y="3852603"/>
            <a:ext cx="273529" cy="259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1347" dirty="0">
                <a:solidFill>
                  <a:schemeClr val="tx2">
                    <a:lumMod val="25000"/>
                  </a:schemeClr>
                </a:solidFill>
              </a:rPr>
              <a:t>4</a:t>
            </a:r>
          </a:p>
        </p:txBody>
      </p:sp>
      <p:cxnSp>
        <p:nvCxnSpPr>
          <p:cNvPr id="34" name="AutoShape 111"/>
          <p:cNvCxnSpPr>
            <a:cxnSpLocks noChangeShapeType="1"/>
            <a:stCxn id="37" idx="3"/>
            <a:endCxn id="33" idx="4"/>
          </p:cNvCxnSpPr>
          <p:nvPr/>
        </p:nvCxnSpPr>
        <p:spPr bwMode="auto">
          <a:xfrm flipV="1">
            <a:off x="4425722" y="4112377"/>
            <a:ext cx="441617" cy="120871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AutoShape 112"/>
          <p:cNvCxnSpPr>
            <a:cxnSpLocks noChangeShapeType="1"/>
            <a:stCxn id="33" idx="0"/>
            <a:endCxn id="9" idx="3"/>
          </p:cNvCxnSpPr>
          <p:nvPr/>
        </p:nvCxnSpPr>
        <p:spPr bwMode="auto">
          <a:xfrm rot="5400000" flipH="1">
            <a:off x="3928328" y="2913592"/>
            <a:ext cx="1306517" cy="57150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Freeform 11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314172" y="4540242"/>
            <a:ext cx="111550" cy="1561707"/>
          </a:xfrm>
          <a:custGeom>
            <a:avLst/>
            <a:gdLst>
              <a:gd name="T0" fmla="*/ 0 w 115"/>
              <a:gd name="T1" fmla="*/ 0 h 1152"/>
              <a:gd name="T2" fmla="*/ 1 w 115"/>
              <a:gd name="T3" fmla="*/ 0 h 1152"/>
              <a:gd name="T4" fmla="*/ 1 w 115"/>
              <a:gd name="T5" fmla="*/ 410 h 1152"/>
              <a:gd name="T6" fmla="*/ 1 w 115"/>
              <a:gd name="T7" fmla="*/ 447 h 1152"/>
              <a:gd name="T8" fmla="*/ 1 w 115"/>
              <a:gd name="T9" fmla="*/ 485 h 1152"/>
              <a:gd name="T10" fmla="*/ 1 w 115"/>
              <a:gd name="T11" fmla="*/ 895 h 1152"/>
              <a:gd name="T12" fmla="*/ 0 w 115"/>
              <a:gd name="T13" fmla="*/ 895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5" h="1152">
                <a:moveTo>
                  <a:pt x="0" y="0"/>
                </a:moveTo>
                <a:lnTo>
                  <a:pt x="65" y="0"/>
                </a:lnTo>
                <a:lnTo>
                  <a:pt x="65" y="528"/>
                </a:lnTo>
                <a:lnTo>
                  <a:pt x="115" y="576"/>
                </a:lnTo>
                <a:lnTo>
                  <a:pt x="65" y="624"/>
                </a:lnTo>
                <a:lnTo>
                  <a:pt x="65" y="1152"/>
                </a:lnTo>
                <a:lnTo>
                  <a:pt x="0" y="115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2022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8" name="Freeform 114"/>
          <p:cNvSpPr>
            <a:spLocks/>
          </p:cNvSpPr>
          <p:nvPr>
            <p:custDataLst>
              <p:tags r:id="rId4"/>
            </p:custDataLst>
          </p:nvPr>
        </p:nvSpPr>
        <p:spPr bwMode="auto">
          <a:xfrm flipH="1">
            <a:off x="2078578" y="4540242"/>
            <a:ext cx="111550" cy="1561707"/>
          </a:xfrm>
          <a:custGeom>
            <a:avLst/>
            <a:gdLst>
              <a:gd name="T0" fmla="*/ 0 w 115"/>
              <a:gd name="T1" fmla="*/ 0 h 1152"/>
              <a:gd name="T2" fmla="*/ 1 w 115"/>
              <a:gd name="T3" fmla="*/ 0 h 1152"/>
              <a:gd name="T4" fmla="*/ 1 w 115"/>
              <a:gd name="T5" fmla="*/ 410 h 1152"/>
              <a:gd name="T6" fmla="*/ 1 w 115"/>
              <a:gd name="T7" fmla="*/ 447 h 1152"/>
              <a:gd name="T8" fmla="*/ 1 w 115"/>
              <a:gd name="T9" fmla="*/ 485 h 1152"/>
              <a:gd name="T10" fmla="*/ 1 w 115"/>
              <a:gd name="T11" fmla="*/ 895 h 1152"/>
              <a:gd name="T12" fmla="*/ 0 w 115"/>
              <a:gd name="T13" fmla="*/ 895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5" h="1152">
                <a:moveTo>
                  <a:pt x="0" y="0"/>
                </a:moveTo>
                <a:lnTo>
                  <a:pt x="65" y="0"/>
                </a:lnTo>
                <a:lnTo>
                  <a:pt x="65" y="528"/>
                </a:lnTo>
                <a:lnTo>
                  <a:pt x="115" y="576"/>
                </a:lnTo>
                <a:lnTo>
                  <a:pt x="65" y="624"/>
                </a:lnTo>
                <a:lnTo>
                  <a:pt x="65" y="1152"/>
                </a:lnTo>
                <a:lnTo>
                  <a:pt x="0" y="115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2022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9" name="Rectangle 116"/>
          <p:cNvSpPr>
            <a:spLocks noChangeArrowheads="1"/>
          </p:cNvSpPr>
          <p:nvPr/>
        </p:nvSpPr>
        <p:spPr bwMode="auto">
          <a:xfrm>
            <a:off x="182452" y="3137633"/>
            <a:ext cx="1355093" cy="174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513"/>
              </a:spcAft>
              <a:buClr>
                <a:schemeClr val="tx2"/>
              </a:buClr>
            </a:pPr>
            <a:r>
              <a:rPr lang="en-US" altLang="en-US" sz="1347" dirty="0">
                <a:solidFill>
                  <a:schemeClr val="tx2">
                    <a:lumMod val="25000"/>
                  </a:schemeClr>
                </a:solidFill>
              </a:rPr>
              <a:t>Instruction</a:t>
            </a:r>
          </a:p>
          <a:p>
            <a:pPr marL="148034" indent="-148034" eaLnBrk="1" hangingPunct="1">
              <a:lnSpc>
                <a:spcPct val="90000"/>
              </a:lnSpc>
              <a:spcBef>
                <a:spcPct val="20000"/>
              </a:spcBef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n-US" altLang="en-US" sz="1347" b="0" dirty="0">
                <a:solidFill>
                  <a:schemeClr val="tx2">
                    <a:lumMod val="25000"/>
                  </a:schemeClr>
                </a:solidFill>
              </a:rPr>
              <a:t>Expected </a:t>
            </a:r>
            <a:r>
              <a:rPr lang="en-US" altLang="en-US" sz="1347" dirty="0">
                <a:solidFill>
                  <a:schemeClr val="tx2">
                    <a:lumMod val="25000"/>
                  </a:schemeClr>
                </a:solidFill>
              </a:rPr>
              <a:t>inter-</a:t>
            </a:r>
            <a:br>
              <a:rPr lang="en-US" altLang="en-US" sz="1347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altLang="en-US" sz="1347" dirty="0">
                <a:solidFill>
                  <a:schemeClr val="tx2">
                    <a:lumMod val="25000"/>
                  </a:schemeClr>
                </a:solidFill>
              </a:rPr>
              <a:t>arrival times </a:t>
            </a:r>
            <a:r>
              <a:rPr lang="en-US" altLang="en-US" sz="1347" b="0" dirty="0">
                <a:solidFill>
                  <a:schemeClr val="tx2">
                    <a:lumMod val="25000"/>
                  </a:schemeClr>
                </a:solidFill>
              </a:rPr>
              <a:t>derived from:</a:t>
            </a:r>
          </a:p>
          <a:p>
            <a:pPr marL="1358" lvl="1" indent="0" eaLnBrk="1" hangingPunct="1">
              <a:lnSpc>
                <a:spcPct val="90000"/>
              </a:lnSpc>
              <a:spcBef>
                <a:spcPct val="20000"/>
              </a:spcBef>
              <a:buSzPct val="125000"/>
              <a:tabLst>
                <a:tab pos="148034" algn="l"/>
                <a:tab pos="229520" algn="l"/>
              </a:tabLst>
            </a:pPr>
            <a:r>
              <a:rPr lang="en-US" altLang="en-US" sz="1347" b="0" dirty="0">
                <a:solidFill>
                  <a:schemeClr val="tx2">
                    <a:lumMod val="25000"/>
                  </a:schemeClr>
                </a:solidFill>
              </a:rPr>
              <a:t>	-	Production 		volume</a:t>
            </a:r>
          </a:p>
          <a:p>
            <a:pPr marL="1358" lvl="1" indent="0" eaLnBrk="1" hangingPunct="1">
              <a:lnSpc>
                <a:spcPct val="90000"/>
              </a:lnSpc>
              <a:spcBef>
                <a:spcPct val="20000"/>
              </a:spcBef>
              <a:spcAft>
                <a:spcPts val="684"/>
              </a:spcAft>
              <a:buSzPct val="125000"/>
              <a:tabLst>
                <a:tab pos="148034" algn="l"/>
                <a:tab pos="229520" algn="l"/>
              </a:tabLst>
            </a:pPr>
            <a:r>
              <a:rPr lang="en-US" altLang="en-US" sz="1347" b="0" dirty="0">
                <a:solidFill>
                  <a:schemeClr val="tx2">
                    <a:lumMod val="25000"/>
                  </a:schemeClr>
                </a:solidFill>
              </a:rPr>
              <a:t>	-	Gross 			capacity</a:t>
            </a:r>
          </a:p>
        </p:txBody>
      </p:sp>
      <p:sp>
        <p:nvSpPr>
          <p:cNvPr id="40" name="Rectangle 119"/>
          <p:cNvSpPr>
            <a:spLocks noChangeArrowheads="1"/>
          </p:cNvSpPr>
          <p:nvPr/>
        </p:nvSpPr>
        <p:spPr bwMode="auto">
          <a:xfrm>
            <a:off x="5045191" y="3149975"/>
            <a:ext cx="1509081" cy="175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84"/>
              </a:spcAft>
            </a:pPr>
            <a:r>
              <a:rPr lang="en-US" altLang="en-US" sz="1347" dirty="0">
                <a:solidFill>
                  <a:schemeClr val="tx2">
                    <a:lumMod val="25000"/>
                  </a:schemeClr>
                </a:solidFill>
              </a:rPr>
              <a:t>Reaction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spcAft>
                <a:spcPts val="684"/>
              </a:spcAft>
              <a:buSzPct val="125000"/>
              <a:buFont typeface="Arial" panose="020B0604020202020204" pitchFamily="34" charset="0"/>
              <a:buChar char="▪"/>
            </a:pPr>
            <a:r>
              <a:rPr lang="en-US" altLang="en-US" sz="1347" dirty="0">
                <a:solidFill>
                  <a:schemeClr val="tx2">
                    <a:lumMod val="25000"/>
                  </a:schemeClr>
                </a:solidFill>
              </a:rPr>
              <a:t>Lead time </a:t>
            </a:r>
            <a:br>
              <a:rPr lang="en-US" altLang="en-US" sz="1347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altLang="en-US" sz="1347" b="0" dirty="0">
                <a:solidFill>
                  <a:schemeClr val="tx2">
                    <a:lumMod val="25000"/>
                  </a:schemeClr>
                </a:solidFill>
              </a:rPr>
              <a:t>(per backwards scheduling)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SzPct val="125000"/>
              <a:buFont typeface="Arial" panose="020B0604020202020204" pitchFamily="34" charset="0"/>
              <a:buChar char="▪"/>
            </a:pPr>
            <a:r>
              <a:rPr lang="en-US" altLang="en-US" sz="1347" dirty="0">
                <a:solidFill>
                  <a:schemeClr val="tx2">
                    <a:lumMod val="25000"/>
                  </a:schemeClr>
                </a:solidFill>
              </a:rPr>
              <a:t>Capacity buffer</a:t>
            </a:r>
            <a:r>
              <a:rPr lang="en-US" altLang="en-US" sz="1347" b="0" dirty="0">
                <a:solidFill>
                  <a:schemeClr val="tx2">
                    <a:lumMod val="25000"/>
                  </a:schemeClr>
                </a:solidFill>
              </a:rPr>
              <a:t> (incl. setups and technical failures)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6671509" y="1459411"/>
            <a:ext cx="227902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695763" y="1170248"/>
            <a:ext cx="1795140" cy="289679"/>
          </a:xfrm>
          <a:prstGeom prst="rect">
            <a:avLst/>
          </a:prstGeom>
          <a:noFill/>
        </p:spPr>
        <p:txBody>
          <a:bodyPr wrap="square" lIns="78214" tIns="39108" rIns="78214" bIns="39108" rtlCol="0">
            <a:spAutoFit/>
          </a:bodyPr>
          <a:lstStyle/>
          <a:p>
            <a:r>
              <a:rPr lang="en-US" sz="1369" b="1" dirty="0">
                <a:solidFill>
                  <a:schemeClr val="tx2">
                    <a:lumMod val="25000"/>
                  </a:schemeClr>
                </a:solidFill>
              </a:rPr>
              <a:t>Description</a:t>
            </a:r>
            <a:endParaRPr lang="en-US" sz="154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786147" y="1674709"/>
            <a:ext cx="2303902" cy="2244316"/>
          </a:xfrm>
          <a:prstGeom prst="rect">
            <a:avLst/>
          </a:prstGeom>
          <a:noFill/>
        </p:spPr>
        <p:txBody>
          <a:bodyPr wrap="square" lIns="78214" tIns="39108" rIns="78214" bIns="39108" rtlCol="0">
            <a:spAutoFit/>
          </a:bodyPr>
          <a:lstStyle/>
          <a:p>
            <a:pPr>
              <a:lnSpc>
                <a:spcPct val="90000"/>
              </a:lnSpc>
              <a:spcAft>
                <a:spcPts val="684"/>
              </a:spcAft>
              <a:tabLst>
                <a:tab pos="229520" algn="l"/>
              </a:tabLst>
            </a:pPr>
            <a:r>
              <a:rPr lang="en-US" sz="1369" b="1" dirty="0">
                <a:solidFill>
                  <a:schemeClr val="tx2">
                    <a:lumMod val="25000"/>
                  </a:schemeClr>
                </a:solidFill>
              </a:rPr>
              <a:t>	APP: Aggregate 	Production Planning</a:t>
            </a:r>
          </a:p>
          <a:p>
            <a:pPr marL="309648" indent="-161615">
              <a:lnSpc>
                <a:spcPct val="90000"/>
              </a:lnSpc>
              <a:spcAft>
                <a:spcPts val="684"/>
              </a:spcAft>
              <a:buFont typeface="Wingdings" panose="05000000000000000000" pitchFamily="2" charset="2"/>
              <a:buChar char="§"/>
              <a:tabLst>
                <a:tab pos="1146242" algn="l"/>
              </a:tabLst>
            </a:pPr>
            <a:r>
              <a:rPr lang="en-US" sz="1369" dirty="0">
                <a:solidFill>
                  <a:schemeClr val="tx2">
                    <a:lumMod val="25000"/>
                  </a:schemeClr>
                </a:solidFill>
              </a:rPr>
              <a:t>Balancing capacity </a:t>
            </a:r>
            <a:br>
              <a:rPr lang="en-US" sz="1369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sz="1369" dirty="0">
                <a:solidFill>
                  <a:schemeClr val="tx2">
                    <a:lumMod val="25000"/>
                  </a:schemeClr>
                </a:solidFill>
              </a:rPr>
              <a:t>and WIP costs</a:t>
            </a:r>
          </a:p>
          <a:p>
            <a:pPr marL="309648" indent="-161615">
              <a:lnSpc>
                <a:spcPct val="90000"/>
              </a:lnSpc>
              <a:spcAft>
                <a:spcPts val="684"/>
              </a:spcAft>
              <a:buFont typeface="Wingdings" panose="05000000000000000000" pitchFamily="2" charset="2"/>
              <a:buChar char="§"/>
              <a:tabLst>
                <a:tab pos="1146242" algn="l"/>
              </a:tabLst>
            </a:pPr>
            <a:r>
              <a:rPr lang="en-US" sz="1369" dirty="0">
                <a:solidFill>
                  <a:schemeClr val="tx2">
                    <a:lumMod val="25000"/>
                  </a:schemeClr>
                </a:solidFill>
              </a:rPr>
              <a:t>Managing volume/mix for internal/external production</a:t>
            </a:r>
          </a:p>
          <a:p>
            <a:pPr marL="309648" indent="-161615">
              <a:lnSpc>
                <a:spcPct val="90000"/>
              </a:lnSpc>
              <a:spcAft>
                <a:spcPts val="684"/>
              </a:spcAft>
              <a:buFont typeface="Wingdings" panose="05000000000000000000" pitchFamily="2" charset="2"/>
              <a:buChar char="§"/>
              <a:tabLst>
                <a:tab pos="1146242" algn="l"/>
              </a:tabLst>
            </a:pPr>
            <a:r>
              <a:rPr lang="en-US" sz="1369" dirty="0">
                <a:solidFill>
                  <a:schemeClr val="tx2">
                    <a:lumMod val="25000"/>
                  </a:schemeClr>
                </a:solidFill>
              </a:rPr>
              <a:t>Anticipation of actual available capacity and lead times</a:t>
            </a:r>
          </a:p>
        </p:txBody>
      </p:sp>
      <p:sp>
        <p:nvSpPr>
          <p:cNvPr id="61" name="Oval 99"/>
          <p:cNvSpPr>
            <a:spLocks noChangeArrowheads="1"/>
          </p:cNvSpPr>
          <p:nvPr/>
        </p:nvSpPr>
        <p:spPr bwMode="auto">
          <a:xfrm>
            <a:off x="6710718" y="1754008"/>
            <a:ext cx="273529" cy="259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1347" dirty="0">
                <a:solidFill>
                  <a:schemeClr val="tx2">
                    <a:lumMod val="25000"/>
                  </a:schemeClr>
                </a:solidFill>
              </a:rPr>
              <a:t>1/5</a:t>
            </a:r>
          </a:p>
        </p:txBody>
      </p:sp>
      <p:sp>
        <p:nvSpPr>
          <p:cNvPr id="63" name="Oval 109"/>
          <p:cNvSpPr>
            <a:spLocks noChangeArrowheads="1"/>
          </p:cNvSpPr>
          <p:nvPr/>
        </p:nvSpPr>
        <p:spPr bwMode="auto">
          <a:xfrm>
            <a:off x="6710718" y="4162663"/>
            <a:ext cx="273529" cy="259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1347">
                <a:solidFill>
                  <a:schemeClr val="tx2">
                    <a:lumMod val="25000"/>
                  </a:schemeClr>
                </a:solidFill>
              </a:rPr>
              <a:t>3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25716" y="1459411"/>
            <a:ext cx="6409033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49970" y="1170248"/>
            <a:ext cx="3006379" cy="289679"/>
          </a:xfrm>
          <a:prstGeom prst="rect">
            <a:avLst/>
          </a:prstGeom>
          <a:noFill/>
        </p:spPr>
        <p:txBody>
          <a:bodyPr wrap="square" lIns="78214" tIns="39108" rIns="78214" bIns="39108" rtlCol="0">
            <a:spAutoFit/>
          </a:bodyPr>
          <a:lstStyle/>
          <a:p>
            <a:r>
              <a:rPr lang="en-US" sz="1369" b="1" dirty="0">
                <a:solidFill>
                  <a:schemeClr val="tx2">
                    <a:lumMod val="25000"/>
                  </a:schemeClr>
                </a:solidFill>
              </a:rPr>
              <a:t>Schematic model representation</a:t>
            </a:r>
            <a:endParaRPr lang="en-US" sz="154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9"/>
          <a:srcRect l="1391" t="13541" b="9375"/>
          <a:stretch/>
        </p:blipFill>
        <p:spPr>
          <a:xfrm>
            <a:off x="2257705" y="2117608"/>
            <a:ext cx="2001842" cy="8798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786147" y="4124436"/>
            <a:ext cx="2303902" cy="2054714"/>
          </a:xfrm>
          <a:prstGeom prst="rect">
            <a:avLst/>
          </a:prstGeom>
          <a:noFill/>
        </p:spPr>
        <p:txBody>
          <a:bodyPr wrap="square" lIns="78214" tIns="39108" rIns="78214" bIns="39108" rtlCol="0">
            <a:spAutoFit/>
          </a:bodyPr>
          <a:lstStyle/>
          <a:p>
            <a:pPr>
              <a:lnSpc>
                <a:spcPct val="90000"/>
              </a:lnSpc>
              <a:spcAft>
                <a:spcPts val="684"/>
              </a:spcAft>
              <a:tabLst>
                <a:tab pos="229520" algn="l"/>
              </a:tabLst>
            </a:pPr>
            <a:r>
              <a:rPr lang="en-US" sz="1369" b="1" dirty="0">
                <a:solidFill>
                  <a:schemeClr val="tx2">
                    <a:lumMod val="25000"/>
                  </a:schemeClr>
                </a:solidFill>
              </a:rPr>
              <a:t>	ASQ: Aggregate 	Stochastic Queuing</a:t>
            </a:r>
          </a:p>
          <a:p>
            <a:pPr marL="309648" indent="-161615">
              <a:lnSpc>
                <a:spcPct val="90000"/>
              </a:lnSpc>
              <a:spcAft>
                <a:spcPts val="684"/>
              </a:spcAft>
              <a:buFont typeface="Wingdings" panose="05000000000000000000" pitchFamily="2" charset="2"/>
              <a:buChar char="§"/>
              <a:tabLst>
                <a:tab pos="229520" algn="l"/>
              </a:tabLst>
            </a:pPr>
            <a:r>
              <a:rPr lang="en-US" sz="1369" dirty="0">
                <a:solidFill>
                  <a:schemeClr val="tx2">
                    <a:lumMod val="25000"/>
                  </a:schemeClr>
                </a:solidFill>
              </a:rPr>
              <a:t>Stochastic lot-sizing model for job shop (queuing network)</a:t>
            </a:r>
          </a:p>
          <a:p>
            <a:pPr marL="309648" indent="-161615">
              <a:lnSpc>
                <a:spcPct val="90000"/>
              </a:lnSpc>
              <a:spcAft>
                <a:spcPts val="684"/>
              </a:spcAft>
              <a:buFont typeface="Wingdings" panose="05000000000000000000" pitchFamily="2" charset="2"/>
              <a:buChar char="§"/>
              <a:tabLst>
                <a:tab pos="229520" algn="l"/>
              </a:tabLst>
            </a:pPr>
            <a:r>
              <a:rPr lang="en-US" sz="1369" dirty="0">
                <a:solidFill>
                  <a:schemeClr val="tx2">
                    <a:lumMod val="25000"/>
                  </a:schemeClr>
                </a:solidFill>
              </a:rPr>
              <a:t>Approximation of operational KPIs</a:t>
            </a:r>
          </a:p>
          <a:p>
            <a:pPr marL="309648" indent="-161615">
              <a:lnSpc>
                <a:spcPct val="90000"/>
              </a:lnSpc>
              <a:spcAft>
                <a:spcPts val="684"/>
              </a:spcAft>
              <a:buFont typeface="Wingdings" panose="05000000000000000000" pitchFamily="2" charset="2"/>
              <a:buChar char="§"/>
              <a:tabLst>
                <a:tab pos="229520" algn="l"/>
              </a:tabLst>
            </a:pPr>
            <a:r>
              <a:rPr lang="en-US" sz="1369" dirty="0">
                <a:solidFill>
                  <a:schemeClr val="tx2">
                    <a:lumMod val="25000"/>
                  </a:schemeClr>
                </a:solidFill>
              </a:rPr>
              <a:t>Conducted separately per APP time bucket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6671509" y="4006321"/>
            <a:ext cx="2279020" cy="0"/>
          </a:xfrm>
          <a:prstGeom prst="line">
            <a:avLst/>
          </a:prstGeom>
          <a:ln w="1905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08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7" grpId="0"/>
      <p:bldP spid="32" grpId="0" animBg="1"/>
      <p:bldP spid="33" grpId="0" animBg="1"/>
      <p:bldP spid="37" grpId="0" animBg="1"/>
      <p:bldP spid="38" grpId="0" animBg="1"/>
      <p:bldP spid="39" grpId="0"/>
      <p:bldP spid="40" grpId="0"/>
      <p:bldP spid="63" grpId="0" animBg="1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0" y="66880"/>
            <a:ext cx="8640007" cy="1079500"/>
          </a:xfrm>
        </p:spPr>
        <p:txBody>
          <a:bodyPr/>
          <a:lstStyle/>
          <a:p>
            <a:pPr marL="922155"/>
            <a:r>
              <a:rPr lang="en-US" sz="2400" dirty="0"/>
              <a:t>A standard APP model is modified to better anticipate actual capacity available and lead </a:t>
            </a:r>
            <a:r>
              <a:rPr lang="en-US" sz="2400" dirty="0" smtClean="0"/>
              <a:t>times according </a:t>
            </a:r>
            <a:r>
              <a:rPr lang="en-US" sz="2400" dirty="0"/>
              <a:t>to production volumes</a:t>
            </a: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D61-E8B6-E041-9D61-71A033DF76C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9580" y="1537707"/>
            <a:ext cx="6806262" cy="462759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540" dirty="0"/>
          </a:p>
        </p:txBody>
      </p:sp>
      <p:sp>
        <p:nvSpPr>
          <p:cNvPr id="4" name="TextBox 3"/>
          <p:cNvSpPr txBox="1"/>
          <p:nvPr/>
        </p:nvSpPr>
        <p:spPr>
          <a:xfrm>
            <a:off x="334769" y="1214619"/>
            <a:ext cx="4563172" cy="303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69" b="1" dirty="0">
                <a:solidFill>
                  <a:schemeClr val="tx2">
                    <a:lumMod val="25000"/>
                  </a:schemeClr>
                </a:solidFill>
              </a:rPr>
              <a:t>Aggregate Production Planning model</a:t>
            </a:r>
            <a:endParaRPr lang="en-CA" sz="1369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94329" y="3105076"/>
            <a:ext cx="2051411" cy="782258"/>
          </a:xfrm>
          <a:prstGeom prst="roundRect">
            <a:avLst/>
          </a:prstGeom>
          <a:noFill/>
          <a:ln w="952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1359" lvl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25000"/>
            </a:pPr>
            <a:r>
              <a:rPr lang="en-US" altLang="en-US" sz="1283" dirty="0">
                <a:solidFill>
                  <a:schemeClr val="tx2">
                    <a:lumMod val="25000"/>
                  </a:schemeClr>
                </a:solidFill>
              </a:rPr>
              <a:t>Model anticipates </a:t>
            </a:r>
            <a:r>
              <a:rPr lang="en-US" altLang="en-US" sz="1283" b="1" dirty="0">
                <a:solidFill>
                  <a:schemeClr val="tx2">
                    <a:lumMod val="25000"/>
                  </a:schemeClr>
                </a:solidFill>
              </a:rPr>
              <a:t>actual capacity</a:t>
            </a:r>
            <a:r>
              <a:rPr lang="en-US" altLang="en-US" sz="1283" dirty="0">
                <a:solidFill>
                  <a:schemeClr val="tx2">
                    <a:lumMod val="25000"/>
                  </a:schemeClr>
                </a:solidFill>
              </a:rPr>
              <a:t> available and </a:t>
            </a:r>
            <a:r>
              <a:rPr lang="en-US" altLang="en-US" sz="1283" b="1" dirty="0">
                <a:solidFill>
                  <a:schemeClr val="tx2">
                    <a:lumMod val="25000"/>
                  </a:schemeClr>
                </a:solidFill>
              </a:rPr>
              <a:t>average lead times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894329" y="1626083"/>
            <a:ext cx="1995828" cy="682766"/>
          </a:xfrm>
          <a:prstGeom prst="roundRect">
            <a:avLst/>
          </a:prstGeom>
          <a:noFill/>
          <a:ln w="952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1359" lvl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25000"/>
            </a:pPr>
            <a:r>
              <a:rPr lang="en-US" altLang="en-US" sz="1283" dirty="0">
                <a:solidFill>
                  <a:schemeClr val="tx2">
                    <a:lumMod val="25000"/>
                  </a:schemeClr>
                </a:solidFill>
              </a:rPr>
              <a:t>Model considers </a:t>
            </a:r>
            <a:r>
              <a:rPr lang="en-US" altLang="en-US" sz="1283" b="1" dirty="0">
                <a:solidFill>
                  <a:schemeClr val="tx2">
                    <a:lumMod val="25000"/>
                  </a:schemeClr>
                </a:solidFill>
              </a:rPr>
              <a:t>WIP costs according to lead time</a:t>
            </a:r>
          </a:p>
        </p:txBody>
      </p:sp>
      <p:sp>
        <p:nvSpPr>
          <p:cNvPr id="14" name="Rectangle 2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7774" y="5125910"/>
            <a:ext cx="6566189" cy="970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  <a:spcAft>
                <a:spcPts val="513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▪"/>
            </a:pPr>
            <a:r>
              <a:rPr lang="en-US" altLang="en-US" sz="1369" b="0" dirty="0">
                <a:solidFill>
                  <a:schemeClr val="tx2">
                    <a:lumMod val="25000"/>
                  </a:schemeClr>
                </a:solidFill>
              </a:rPr>
              <a:t>Objective function </a:t>
            </a:r>
            <a:r>
              <a:rPr lang="en-US" altLang="en-US" sz="1369" dirty="0">
                <a:solidFill>
                  <a:schemeClr val="tx2">
                    <a:lumMod val="25000"/>
                  </a:schemeClr>
                </a:solidFill>
              </a:rPr>
              <a:t>minimizes capacity and WIP cost</a:t>
            </a:r>
            <a:r>
              <a:rPr lang="en-US" altLang="en-US" sz="1369" b="0" dirty="0">
                <a:solidFill>
                  <a:schemeClr val="tx2">
                    <a:lumMod val="25000"/>
                  </a:schemeClr>
                </a:solidFill>
              </a:rPr>
              <a:t>, thereby implicitly </a:t>
            </a:r>
            <a:r>
              <a:rPr lang="en-US" altLang="en-US" sz="1369" dirty="0">
                <a:solidFill>
                  <a:schemeClr val="tx2">
                    <a:lumMod val="25000"/>
                  </a:schemeClr>
                </a:solidFill>
              </a:rPr>
              <a:t>minimizing manufacturing lead times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spcAft>
                <a:spcPts val="513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▪"/>
            </a:pPr>
            <a:r>
              <a:rPr lang="en-US" altLang="en-US" sz="1369" b="0" dirty="0">
                <a:solidFill>
                  <a:schemeClr val="tx2">
                    <a:lumMod val="25000"/>
                  </a:schemeClr>
                </a:solidFill>
              </a:rPr>
              <a:t>Binary </a:t>
            </a:r>
            <a:r>
              <a:rPr lang="en-US" altLang="en-US" sz="1369" dirty="0">
                <a:solidFill>
                  <a:schemeClr val="tx2">
                    <a:lumMod val="25000"/>
                  </a:schemeClr>
                </a:solidFill>
              </a:rPr>
              <a:t>capacity use offset</a:t>
            </a:r>
            <a:r>
              <a:rPr lang="en-US" altLang="en-US" sz="1369" b="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altLang="en-US" sz="1369" b="0" i="1" dirty="0">
                <a:solidFill>
                  <a:schemeClr val="tx2">
                    <a:lumMod val="25000"/>
                  </a:schemeClr>
                </a:solidFill>
              </a:rPr>
              <a:t>γ</a:t>
            </a:r>
            <a:r>
              <a:rPr lang="en-US" altLang="en-US" sz="1369" b="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altLang="en-US" sz="1369" dirty="0">
                <a:solidFill>
                  <a:schemeClr val="tx2">
                    <a:lumMod val="25000"/>
                  </a:schemeClr>
                </a:solidFill>
              </a:rPr>
              <a:t>allocates capacity demand </a:t>
            </a:r>
            <a:r>
              <a:rPr lang="en-US" altLang="en-US" sz="1369" b="0" dirty="0">
                <a:solidFill>
                  <a:schemeClr val="tx2">
                    <a:lumMod val="25000"/>
                  </a:schemeClr>
                </a:solidFill>
              </a:rPr>
              <a:t>to the respective period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spcAft>
                <a:spcPts val="513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▪"/>
            </a:pPr>
            <a:r>
              <a:rPr lang="en-US" altLang="en-US" sz="1369" dirty="0">
                <a:solidFill>
                  <a:schemeClr val="tx2">
                    <a:lumMod val="25000"/>
                  </a:schemeClr>
                </a:solidFill>
              </a:rPr>
              <a:t>Capacity buffer</a:t>
            </a:r>
            <a:r>
              <a:rPr lang="en-US" altLang="en-US" sz="1369" b="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altLang="en-US" sz="1369" b="0" i="1" dirty="0">
                <a:solidFill>
                  <a:schemeClr val="tx2">
                    <a:lumMod val="25000"/>
                  </a:schemeClr>
                </a:solidFill>
                <a:cs typeface="Arial" panose="020B0604020202020204" pitchFamily="34" charset="0"/>
              </a:rPr>
              <a:t>α</a:t>
            </a:r>
            <a:r>
              <a:rPr lang="en-US" altLang="en-US" sz="1369" b="0" dirty="0">
                <a:solidFill>
                  <a:schemeClr val="tx2">
                    <a:lumMod val="25000"/>
                  </a:schemeClr>
                </a:solidFill>
                <a:cs typeface="Arial" panose="020B0604020202020204" pitchFamily="34" charset="0"/>
              </a:rPr>
              <a:t> accommodates for </a:t>
            </a:r>
            <a:r>
              <a:rPr lang="en-US" altLang="en-US" sz="1369" dirty="0">
                <a:solidFill>
                  <a:schemeClr val="tx2">
                    <a:lumMod val="25000"/>
                  </a:schemeClr>
                </a:solidFill>
                <a:cs typeface="Arial" panose="020B0604020202020204" pitchFamily="34" charset="0"/>
              </a:rPr>
              <a:t>setup losses</a:t>
            </a:r>
            <a:r>
              <a:rPr lang="en-US" altLang="en-US" sz="1369" b="0" dirty="0">
                <a:solidFill>
                  <a:schemeClr val="tx2">
                    <a:lumMod val="25000"/>
                  </a:schemeClr>
                </a:solidFill>
                <a:cs typeface="Arial" panose="020B0604020202020204" pitchFamily="34" charset="0"/>
              </a:rPr>
              <a:t> and </a:t>
            </a:r>
            <a:r>
              <a:rPr lang="en-US" altLang="en-US" sz="1369" dirty="0">
                <a:solidFill>
                  <a:schemeClr val="tx2">
                    <a:lumMod val="25000"/>
                  </a:schemeClr>
                </a:solidFill>
                <a:cs typeface="Arial" panose="020B0604020202020204" pitchFamily="34" charset="0"/>
              </a:rPr>
              <a:t>technical failures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1391" t="14584" b="71804"/>
          <a:stretch/>
        </p:blipFill>
        <p:spPr>
          <a:xfrm>
            <a:off x="372050" y="1701738"/>
            <a:ext cx="6322740" cy="4907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1391" t="27335" b="9375"/>
          <a:stretch/>
        </p:blipFill>
        <p:spPr>
          <a:xfrm>
            <a:off x="461963" y="2719967"/>
            <a:ext cx="6322740" cy="2281586"/>
          </a:xfrm>
          <a:prstGeom prst="rect">
            <a:avLst/>
          </a:prstGeom>
        </p:spPr>
      </p:pic>
      <p:sp>
        <p:nvSpPr>
          <p:cNvPr id="2" name="Right Brace 1"/>
          <p:cNvSpPr/>
          <p:nvPr/>
        </p:nvSpPr>
        <p:spPr>
          <a:xfrm rot="5400000">
            <a:off x="1885000" y="1104747"/>
            <a:ext cx="215583" cy="2402210"/>
          </a:xfrm>
          <a:prstGeom prst="rightBrac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54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1" name="Right Brace 20"/>
          <p:cNvSpPr/>
          <p:nvPr/>
        </p:nvSpPr>
        <p:spPr>
          <a:xfrm rot="5400000">
            <a:off x="4103964" y="1470949"/>
            <a:ext cx="215583" cy="1663068"/>
          </a:xfrm>
          <a:prstGeom prst="rightBrac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54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0051" y="2413644"/>
            <a:ext cx="1816117" cy="276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98" b="1" dirty="0">
                <a:solidFill>
                  <a:schemeClr val="tx2">
                    <a:lumMod val="25000"/>
                  </a:schemeClr>
                </a:solidFill>
              </a:rPr>
              <a:t>capacity cost</a:t>
            </a:r>
            <a:endParaRPr lang="en-CA" sz="1198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15601" y="2414981"/>
            <a:ext cx="1816117" cy="276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98" b="1" dirty="0">
                <a:solidFill>
                  <a:schemeClr val="tx2">
                    <a:lumMod val="25000"/>
                  </a:schemeClr>
                </a:solidFill>
              </a:rPr>
              <a:t>WIP cost</a:t>
            </a:r>
            <a:endParaRPr lang="en-CA" sz="1198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61363" y="1697911"/>
            <a:ext cx="1795607" cy="492761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54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2207" y="3428672"/>
            <a:ext cx="6405893" cy="492761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540" dirty="0"/>
          </a:p>
        </p:txBody>
      </p:sp>
    </p:spTree>
    <p:extLst>
      <p:ext uri="{BB962C8B-B14F-4D97-AF65-F5344CB8AC3E}">
        <p14:creationId xmlns:p14="http://schemas.microsoft.com/office/powerpoint/2010/main" val="92793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15610" cy="1079500"/>
          </a:xfrm>
        </p:spPr>
        <p:txBody>
          <a:bodyPr/>
          <a:lstStyle/>
          <a:p>
            <a:pPr marL="460398"/>
            <a:r>
              <a:rPr lang="en-US" sz="2400" dirty="0" smtClean="0"/>
              <a:t>An ASQ model for optimal order batching in a job shop environment is applied to approximate capacity buffer and lead times</a:t>
            </a:r>
            <a:endParaRPr lang="en-US" sz="2400" dirty="0"/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D61-E8B6-E041-9D61-71A033DF76C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82215" y="1455482"/>
            <a:ext cx="6062501" cy="40265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en-US" sz="1369">
              <a:cs typeface="Arial" panose="020B0604020202020204" pitchFamily="34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0368" y="1217816"/>
            <a:ext cx="3680416" cy="21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</a:pPr>
            <a:r>
              <a:rPr lang="en-US" altLang="en-US" sz="1369" dirty="0">
                <a:solidFill>
                  <a:schemeClr val="tx2">
                    <a:lumMod val="25000"/>
                  </a:schemeClr>
                </a:solidFill>
                <a:cs typeface="Arial" panose="020B0604020202020204" pitchFamily="34" charset="0"/>
              </a:rPr>
              <a:t>Aggregate Stochastic Queuing Model</a:t>
            </a:r>
          </a:p>
        </p:txBody>
      </p:sp>
      <p:sp>
        <p:nvSpPr>
          <p:cNvPr id="7" name="Rectangle 2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82215" y="5626376"/>
            <a:ext cx="7595914" cy="61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  <a:buSzPct val="125000"/>
              <a:buFont typeface="Arial" panose="020B0604020202020204" pitchFamily="34" charset="0"/>
              <a:buChar char="▪"/>
            </a:pPr>
            <a:r>
              <a:rPr lang="en-US" altLang="en-US" sz="1369" dirty="0">
                <a:solidFill>
                  <a:schemeClr val="tx2">
                    <a:lumMod val="25000"/>
                  </a:schemeClr>
                </a:solidFill>
                <a:cs typeface="Arial" panose="020B0604020202020204" pitchFamily="34" charset="0"/>
              </a:rPr>
              <a:t>Expected weighted lead Time </a:t>
            </a:r>
            <a:r>
              <a:rPr lang="en-US" altLang="en-US" sz="1369" b="0" dirty="0">
                <a:solidFill>
                  <a:schemeClr val="tx2">
                    <a:lumMod val="25000"/>
                  </a:schemeClr>
                </a:solidFill>
                <a:cs typeface="Arial" panose="020B0604020202020204" pitchFamily="34" charset="0"/>
              </a:rPr>
              <a:t>E(</a:t>
            </a:r>
            <a:r>
              <a:rPr lang="el-GR" altLang="en-US" sz="1369" b="0" dirty="0">
                <a:solidFill>
                  <a:schemeClr val="tx2">
                    <a:lumMod val="25000"/>
                  </a:schemeClr>
                </a:solidFill>
                <a:cs typeface="Arial" panose="020B0604020202020204" pitchFamily="34" charset="0"/>
              </a:rPr>
              <a:t>Θ</a:t>
            </a:r>
            <a:r>
              <a:rPr lang="en-US" altLang="en-US" sz="1369" b="0" dirty="0">
                <a:solidFill>
                  <a:schemeClr val="tx2">
                    <a:lumMod val="25000"/>
                  </a:schemeClr>
                </a:solidFill>
                <a:cs typeface="Arial" panose="020B0604020202020204" pitchFamily="34" charset="0"/>
              </a:rPr>
              <a:t>) as a function of batch size Q consists of </a:t>
            </a:r>
            <a:r>
              <a:rPr lang="en-US" altLang="en-US" sz="1369" dirty="0">
                <a:solidFill>
                  <a:schemeClr val="tx2">
                    <a:lumMod val="25000"/>
                  </a:schemeClr>
                </a:solidFill>
                <a:cs typeface="Arial" panose="020B0604020202020204" pitchFamily="34" charset="0"/>
              </a:rPr>
              <a:t>waiting time to batch </a:t>
            </a:r>
            <a:r>
              <a:rPr lang="en-US" altLang="en-US" sz="1369" b="0" dirty="0">
                <a:solidFill>
                  <a:schemeClr val="tx2">
                    <a:lumMod val="2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en-US" altLang="en-US" sz="1369" b="0" dirty="0" err="1">
                <a:solidFill>
                  <a:schemeClr val="tx2">
                    <a:lumMod val="25000"/>
                  </a:schemeClr>
                </a:solidFill>
                <a:cs typeface="Arial" panose="020B0604020202020204" pitchFamily="34" charset="0"/>
              </a:rPr>
              <a:t>wb</a:t>
            </a:r>
            <a:r>
              <a:rPr lang="en-US" altLang="en-US" sz="1369" b="0" dirty="0">
                <a:solidFill>
                  <a:schemeClr val="tx2">
                    <a:lumMod val="25000"/>
                  </a:schemeClr>
                </a:solidFill>
                <a:cs typeface="Arial" panose="020B0604020202020204" pitchFamily="34" charset="0"/>
              </a:rPr>
              <a:t>), </a:t>
            </a:r>
            <a:r>
              <a:rPr lang="en-US" altLang="en-US" sz="1369" dirty="0">
                <a:solidFill>
                  <a:schemeClr val="tx2">
                    <a:lumMod val="25000"/>
                  </a:schemeClr>
                </a:solidFill>
                <a:cs typeface="Arial" panose="020B0604020202020204" pitchFamily="34" charset="0"/>
              </a:rPr>
              <a:t>waiting time in queue </a:t>
            </a:r>
            <a:r>
              <a:rPr lang="en-US" altLang="en-US" sz="1369" b="0" dirty="0">
                <a:solidFill>
                  <a:schemeClr val="tx2">
                    <a:lumMod val="2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en-US" altLang="en-US" sz="1369" b="0" dirty="0" err="1">
                <a:solidFill>
                  <a:schemeClr val="tx2">
                    <a:lumMod val="25000"/>
                  </a:schemeClr>
                </a:solidFill>
                <a:cs typeface="Arial" panose="020B0604020202020204" pitchFamily="34" charset="0"/>
              </a:rPr>
              <a:t>wq</a:t>
            </a:r>
            <a:r>
              <a:rPr lang="en-US" altLang="en-US" sz="1369" b="0" dirty="0">
                <a:solidFill>
                  <a:schemeClr val="tx2">
                    <a:lumMod val="25000"/>
                  </a:schemeClr>
                </a:solidFill>
                <a:cs typeface="Arial" panose="020B0604020202020204" pitchFamily="34" charset="0"/>
              </a:rPr>
              <a:t>), and </a:t>
            </a:r>
            <a:r>
              <a:rPr lang="en-US" altLang="en-US" sz="1369" dirty="0">
                <a:solidFill>
                  <a:schemeClr val="tx2">
                    <a:lumMod val="25000"/>
                  </a:schemeClr>
                </a:solidFill>
                <a:cs typeface="Arial" panose="020B0604020202020204" pitchFamily="34" charset="0"/>
              </a:rPr>
              <a:t>setup and processing time </a:t>
            </a:r>
            <a:r>
              <a:rPr lang="en-US" altLang="en-US" sz="1369" b="0" dirty="0">
                <a:solidFill>
                  <a:schemeClr val="tx2">
                    <a:lumMod val="2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en-US" altLang="en-US" sz="1369" b="0" dirty="0" err="1">
                <a:solidFill>
                  <a:schemeClr val="tx2">
                    <a:lumMod val="25000"/>
                  </a:schemeClr>
                </a:solidFill>
                <a:cs typeface="Arial" panose="020B0604020202020204" pitchFamily="34" charset="0"/>
              </a:rPr>
              <a:t>st</a:t>
            </a:r>
            <a:r>
              <a:rPr lang="en-US" altLang="en-US" sz="1369" b="0" dirty="0">
                <a:solidFill>
                  <a:schemeClr val="tx2">
                    <a:lumMod val="2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en-US" sz="1369" b="0" dirty="0" err="1">
                <a:solidFill>
                  <a:schemeClr val="tx2">
                    <a:lumMod val="25000"/>
                  </a:schemeClr>
                </a:solidFill>
                <a:cs typeface="Arial" panose="020B0604020202020204" pitchFamily="34" charset="0"/>
              </a:rPr>
              <a:t>pt</a:t>
            </a:r>
            <a:r>
              <a:rPr lang="en-US" altLang="en-US" sz="1369" b="0" dirty="0">
                <a:solidFill>
                  <a:schemeClr val="tx2">
                    <a:lumMod val="25000"/>
                  </a:schemeClr>
                </a:solidFill>
                <a:cs typeface="Arial" panose="020B0604020202020204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SzPct val="125000"/>
              <a:buFont typeface="Arial" panose="020B0604020202020204" pitchFamily="34" charset="0"/>
              <a:buChar char="▪"/>
            </a:pPr>
            <a:r>
              <a:rPr lang="en-US" altLang="en-US" sz="1369" dirty="0">
                <a:solidFill>
                  <a:schemeClr val="tx2">
                    <a:lumMod val="25000"/>
                  </a:schemeClr>
                </a:solidFill>
                <a:cs typeface="Arial" panose="020B0604020202020204" pitchFamily="34" charset="0"/>
              </a:rPr>
              <a:t>Constant batch size </a:t>
            </a:r>
            <a:r>
              <a:rPr lang="en-US" altLang="en-US" sz="1369" b="0" dirty="0">
                <a:solidFill>
                  <a:schemeClr val="tx2">
                    <a:lumMod val="25000"/>
                  </a:schemeClr>
                </a:solidFill>
                <a:cs typeface="Arial" panose="020B0604020202020204" pitchFamily="34" charset="0"/>
              </a:rPr>
              <a:t>Q </a:t>
            </a:r>
            <a:r>
              <a:rPr lang="en-US" altLang="en-US" sz="1369" dirty="0">
                <a:solidFill>
                  <a:schemeClr val="tx2">
                    <a:lumMod val="25000"/>
                  </a:schemeClr>
                </a:solidFill>
                <a:cs typeface="Arial" panose="020B0604020202020204" pitchFamily="34" charset="0"/>
              </a:rPr>
              <a:t>for whole routing </a:t>
            </a:r>
            <a:r>
              <a:rPr lang="en-US" altLang="en-US" sz="1369" b="0" dirty="0">
                <a:solidFill>
                  <a:schemeClr val="tx2">
                    <a:lumMod val="25000"/>
                  </a:schemeClr>
                </a:solidFill>
                <a:cs typeface="Arial" panose="020B0604020202020204" pitchFamily="34" charset="0"/>
              </a:rPr>
              <a:t>is assumed</a:t>
            </a:r>
            <a:endParaRPr lang="en-US" altLang="en-US" sz="1369" dirty="0">
              <a:solidFill>
                <a:schemeClr val="tx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7983827"/>
              </p:ext>
            </p:extLst>
          </p:nvPr>
        </p:nvGraphicFramePr>
        <p:xfrm>
          <a:off x="1410374" y="1581783"/>
          <a:ext cx="5312836" cy="3802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5" name="Equation" r:id="rId8" imgW="3530600" imgH="2921000" progId="Equation.DSMT4">
                  <p:embed/>
                </p:oleObj>
              </mc:Choice>
              <mc:Fallback>
                <p:oleObj name="Equation" r:id="rId8" imgW="3530600" imgH="292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0374" y="1581783"/>
                        <a:ext cx="5312836" cy="38022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491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359" y="195395"/>
          <a:ext cx="1358" cy="1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9" y="195395"/>
                        <a:ext cx="1358" cy="1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 DEA-based approach is used to provide a robust multi-criteria perspective on the contract manufacturing issue</a:t>
            </a:r>
            <a:endParaRPr lang="en-US" sz="2400" dirty="0"/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D61-E8B6-E041-9D61-71A033DF76C2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435776" y="3068131"/>
          <a:ext cx="5905922" cy="1564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1887"/>
                <a:gridCol w="712285"/>
                <a:gridCol w="712285"/>
                <a:gridCol w="343755"/>
                <a:gridCol w="718531"/>
                <a:gridCol w="683136"/>
                <a:gridCol w="683136"/>
                <a:gridCol w="343755"/>
                <a:gridCol w="677152"/>
              </a:tblGrid>
              <a:tr h="312903"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5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M-KPI</a:t>
                      </a:r>
                      <a:r>
                        <a:rPr lang="nl-BE" sz="1500" baseline="-250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nl-BE" sz="1500" baseline="-250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5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M-KPI</a:t>
                      </a:r>
                      <a:r>
                        <a:rPr lang="nl-BE" sz="1500" baseline="-250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nl-BE" sz="1500" baseline="-250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5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…</a:t>
                      </a:r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5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M-</a:t>
                      </a:r>
                      <a:r>
                        <a:rPr lang="nl-BE" sz="1500" dirty="0" err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KPI</a:t>
                      </a:r>
                      <a:r>
                        <a:rPr lang="nl-BE" sz="1500" baseline="-25000" dirty="0" err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p</a:t>
                      </a:r>
                      <a:endParaRPr lang="nl-BE" sz="1500" baseline="-250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5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N-KPI</a:t>
                      </a:r>
                      <a:r>
                        <a:rPr lang="nl-BE" sz="1500" baseline="-250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nl-BE" sz="1500" baseline="-250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5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N-KPI</a:t>
                      </a:r>
                      <a:r>
                        <a:rPr lang="nl-BE" sz="1500" baseline="-250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nl-BE" sz="1500" baseline="-250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5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…</a:t>
                      </a:r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5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N-KPI</a:t>
                      </a:r>
                      <a:r>
                        <a:rPr lang="nl-BE" sz="1500" baseline="-250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q</a:t>
                      </a:r>
                      <a:endParaRPr lang="nl-BE" sz="1500" baseline="-250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2903">
                <a:tc>
                  <a:txBody>
                    <a:bodyPr/>
                    <a:lstStyle/>
                    <a:p>
                      <a:r>
                        <a:rPr lang="nl-BE" sz="15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Scenario 1</a:t>
                      </a:r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903">
                <a:tc>
                  <a:txBody>
                    <a:bodyPr/>
                    <a:lstStyle/>
                    <a:p>
                      <a:r>
                        <a:rPr lang="nl-BE" sz="15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Scenario 2</a:t>
                      </a:r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903">
                <a:tc>
                  <a:txBody>
                    <a:bodyPr/>
                    <a:lstStyle/>
                    <a:p>
                      <a:r>
                        <a:rPr lang="nl-BE" sz="15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…</a:t>
                      </a:r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903">
                <a:tc>
                  <a:txBody>
                    <a:bodyPr/>
                    <a:lstStyle/>
                    <a:p>
                      <a:r>
                        <a:rPr lang="nl-BE" sz="15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</a:rPr>
                        <a:t>Scenario N</a:t>
                      </a:r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BE" sz="150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BE" sz="150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BE" sz="150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BE" sz="1500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39113" marB="391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182215" y="1149150"/>
            <a:ext cx="867579" cy="654031"/>
            <a:chOff x="584163" y="1255971"/>
            <a:chExt cx="7512091" cy="5663052"/>
          </a:xfrm>
          <a:noFill/>
        </p:grpSpPr>
        <p:sp>
          <p:nvSpPr>
            <p:cNvPr id="12" name="Oval 1"/>
            <p:cNvSpPr>
              <a:spLocks noChangeAspect="1"/>
            </p:cNvSpPr>
            <p:nvPr/>
          </p:nvSpPr>
          <p:spPr>
            <a:xfrm>
              <a:off x="584163" y="1255971"/>
              <a:ext cx="7475121" cy="5629413"/>
            </a:xfrm>
            <a:custGeom>
              <a:avLst/>
              <a:gdLst/>
              <a:ahLst/>
              <a:cxnLst/>
              <a:rect l="l" t="t" r="r" b="b"/>
              <a:pathLst>
                <a:path w="5832648" h="4392488">
                  <a:moveTo>
                    <a:pt x="2916324" y="0"/>
                  </a:moveTo>
                  <a:cubicBezTo>
                    <a:pt x="4526965" y="0"/>
                    <a:pt x="5832648" y="983292"/>
                    <a:pt x="5832648" y="2196244"/>
                  </a:cubicBezTo>
                  <a:cubicBezTo>
                    <a:pt x="5832648" y="3409196"/>
                    <a:pt x="4526965" y="4392488"/>
                    <a:pt x="2916324" y="4392488"/>
                  </a:cubicBezTo>
                  <a:cubicBezTo>
                    <a:pt x="1305683" y="4392488"/>
                    <a:pt x="0" y="3409196"/>
                    <a:pt x="0" y="2196244"/>
                  </a:cubicBezTo>
                  <a:cubicBezTo>
                    <a:pt x="0" y="983292"/>
                    <a:pt x="1305683" y="0"/>
                    <a:pt x="2916324" y="0"/>
                  </a:cubicBezTo>
                  <a:close/>
                </a:path>
              </a:pathLst>
            </a:custGeom>
            <a:grpFill/>
            <a:ln w="19050">
              <a:solidFill>
                <a:schemeClr val="tx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4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3" name="Oval 1"/>
            <p:cNvSpPr/>
            <p:nvPr/>
          </p:nvSpPr>
          <p:spPr>
            <a:xfrm>
              <a:off x="1726195" y="4070678"/>
              <a:ext cx="5191059" cy="1954657"/>
            </a:xfrm>
            <a:custGeom>
              <a:avLst/>
              <a:gdLst/>
              <a:ahLst/>
              <a:cxnLst/>
              <a:rect l="l" t="t" r="r" b="b"/>
              <a:pathLst>
                <a:path w="5832648" h="2196244">
                  <a:moveTo>
                    <a:pt x="0" y="0"/>
                  </a:moveTo>
                  <a:lnTo>
                    <a:pt x="5832648" y="0"/>
                  </a:lnTo>
                  <a:cubicBezTo>
                    <a:pt x="5832648" y="1212952"/>
                    <a:pt x="4526965" y="2196244"/>
                    <a:pt x="2916324" y="2196244"/>
                  </a:cubicBezTo>
                  <a:cubicBezTo>
                    <a:pt x="1305683" y="2196244"/>
                    <a:pt x="0" y="1212952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4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4" name="Oval 1"/>
            <p:cNvSpPr/>
            <p:nvPr/>
          </p:nvSpPr>
          <p:spPr>
            <a:xfrm flipV="1">
              <a:off x="1726195" y="2116021"/>
              <a:ext cx="5191059" cy="1954657"/>
            </a:xfrm>
            <a:custGeom>
              <a:avLst/>
              <a:gdLst/>
              <a:ahLst/>
              <a:cxnLst/>
              <a:rect l="l" t="t" r="r" b="b"/>
              <a:pathLst>
                <a:path w="5832648" h="2196244">
                  <a:moveTo>
                    <a:pt x="0" y="0"/>
                  </a:moveTo>
                  <a:lnTo>
                    <a:pt x="5832648" y="0"/>
                  </a:lnTo>
                  <a:cubicBezTo>
                    <a:pt x="5832648" y="1212952"/>
                    <a:pt x="4526965" y="2196244"/>
                    <a:pt x="2916324" y="2196244"/>
                  </a:cubicBezTo>
                  <a:cubicBezTo>
                    <a:pt x="1305683" y="2196244"/>
                    <a:pt x="0" y="1212952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4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982543" y="4129317"/>
              <a:ext cx="13458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335022" y="3358561"/>
              <a:ext cx="1185613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495241" y="2678425"/>
              <a:ext cx="1153568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551011" y="2251756"/>
              <a:ext cx="1089481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648809" y="4311005"/>
              <a:ext cx="13458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88896" y="2526555"/>
              <a:ext cx="13458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40" dirty="0">
                  <a:solidFill>
                    <a:schemeClr val="tx2">
                      <a:lumMod val="25000"/>
                    </a:schemeClr>
                  </a:solidFill>
                </a:rPr>
                <a:t> 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1483611" y="1984834"/>
              <a:ext cx="13458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378298" y="5065721"/>
              <a:ext cx="13458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670540" y="4783693"/>
              <a:ext cx="13458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3969245" y="3563107"/>
              <a:ext cx="704959" cy="769045"/>
            </a:xfrm>
            <a:prstGeom prst="downArrow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4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847720" y="1512319"/>
              <a:ext cx="13458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628563" y="1512319"/>
              <a:ext cx="13458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79131" y="3769294"/>
              <a:ext cx="2318232" cy="285148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sz="154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79131" y="4067534"/>
              <a:ext cx="2485146" cy="285148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sz="154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860031" y="2559504"/>
              <a:ext cx="1299479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242394" y="4437112"/>
              <a:ext cx="13458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893062" y="4908937"/>
              <a:ext cx="13458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154162" y="5343427"/>
              <a:ext cx="13458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516216" y="2526555"/>
              <a:ext cx="1162163" cy="566794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588224" y="4663162"/>
              <a:ext cx="15080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248797" y="3245749"/>
              <a:ext cx="1339427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93061" y="3707731"/>
              <a:ext cx="590548" cy="285148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21203" y="3707731"/>
              <a:ext cx="590548" cy="285148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495241" y="6025335"/>
              <a:ext cx="13458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4575882" y="6026060"/>
              <a:ext cx="13458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301631" y="1316243"/>
            <a:ext cx="3218694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a. Identify stakeholders</a:t>
            </a:r>
          </a:p>
        </p:txBody>
      </p: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5553278" y="1147414"/>
            <a:ext cx="1031605" cy="631590"/>
            <a:chOff x="1907704" y="1411905"/>
            <a:chExt cx="6126444" cy="3750856"/>
          </a:xfrm>
          <a:noFill/>
        </p:grpSpPr>
        <p:sp>
          <p:nvSpPr>
            <p:cNvPr id="42" name="Rounded Rectangle 41"/>
            <p:cNvSpPr/>
            <p:nvPr/>
          </p:nvSpPr>
          <p:spPr bwMode="auto">
            <a:xfrm>
              <a:off x="4212034" y="1628302"/>
              <a:ext cx="1511300" cy="431800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l-B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71" dirty="0">
                  <a:solidFill>
                    <a:schemeClr val="tx2">
                      <a:lumMod val="25000"/>
                    </a:schemeClr>
                  </a:solidFill>
                </a:rPr>
                <a:t>TECH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4212034" y="3068166"/>
              <a:ext cx="1511300" cy="431800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l-B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71" dirty="0">
                  <a:solidFill>
                    <a:schemeClr val="tx2">
                      <a:lumMod val="25000"/>
                    </a:schemeClr>
                  </a:solidFill>
                </a:rPr>
                <a:t>ECON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4212034" y="4509616"/>
              <a:ext cx="1511300" cy="431800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l-B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71" dirty="0">
                  <a:solidFill>
                    <a:schemeClr val="tx2">
                      <a:lumMod val="25000"/>
                    </a:schemeClr>
                  </a:solidFill>
                </a:rPr>
                <a:t>HUMAN</a:t>
              </a:r>
            </a:p>
          </p:txBody>
        </p:sp>
        <p:sp>
          <p:nvSpPr>
            <p:cNvPr id="46" name="Rounded Rectangle 45"/>
            <p:cNvSpPr/>
            <p:nvPr/>
          </p:nvSpPr>
          <p:spPr bwMode="auto">
            <a:xfrm>
              <a:off x="1907704" y="2852266"/>
              <a:ext cx="1513755" cy="863600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l-B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71" dirty="0">
                  <a:solidFill>
                    <a:schemeClr val="tx2">
                      <a:lumMod val="25000"/>
                    </a:schemeClr>
                  </a:solidFill>
                </a:rPr>
                <a:t>KPI</a:t>
              </a:r>
            </a:p>
          </p:txBody>
        </p:sp>
        <p:sp>
          <p:nvSpPr>
            <p:cNvPr id="47" name="Rounded Rectangle 46"/>
            <p:cNvSpPr/>
            <p:nvPr/>
          </p:nvSpPr>
          <p:spPr bwMode="auto">
            <a:xfrm>
              <a:off x="6449823" y="1411905"/>
              <a:ext cx="1584325" cy="864593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l-B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71" dirty="0">
                  <a:solidFill>
                    <a:schemeClr val="tx2">
                      <a:lumMod val="25000"/>
                    </a:schemeClr>
                  </a:solidFill>
                </a:rPr>
                <a:t>…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71" dirty="0">
                  <a:solidFill>
                    <a:schemeClr val="tx2">
                      <a:lumMod val="25000"/>
                    </a:schemeClr>
                  </a:solidFill>
                </a:rPr>
                <a:t>…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71" dirty="0">
                  <a:solidFill>
                    <a:schemeClr val="tx2">
                      <a:lumMod val="25000"/>
                    </a:schemeClr>
                  </a:solidFill>
                </a:rPr>
                <a:t>…</a:t>
              </a:r>
            </a:p>
          </p:txBody>
        </p:sp>
        <p:sp>
          <p:nvSpPr>
            <p:cNvPr id="48" name="Rounded Rectangle 47"/>
            <p:cNvSpPr/>
            <p:nvPr/>
          </p:nvSpPr>
          <p:spPr bwMode="auto">
            <a:xfrm>
              <a:off x="6444059" y="2852266"/>
              <a:ext cx="1584325" cy="863600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l-B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71" dirty="0">
                  <a:solidFill>
                    <a:schemeClr val="tx2">
                      <a:lumMod val="25000"/>
                    </a:schemeClr>
                  </a:solidFill>
                </a:rPr>
                <a:t>…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71" dirty="0">
                  <a:solidFill>
                    <a:schemeClr val="tx2">
                      <a:lumMod val="25000"/>
                    </a:schemeClr>
                  </a:solidFill>
                </a:rPr>
                <a:t>…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71" dirty="0">
                  <a:solidFill>
                    <a:schemeClr val="tx2">
                      <a:lumMod val="25000"/>
                    </a:schemeClr>
                  </a:solidFill>
                </a:rPr>
                <a:t>…</a:t>
              </a:r>
            </a:p>
          </p:txBody>
        </p:sp>
        <p:sp>
          <p:nvSpPr>
            <p:cNvPr id="50" name="Rounded Rectangle 49"/>
            <p:cNvSpPr/>
            <p:nvPr/>
          </p:nvSpPr>
          <p:spPr bwMode="auto">
            <a:xfrm>
              <a:off x="6449823" y="4288271"/>
              <a:ext cx="1584325" cy="874490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l-B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71" dirty="0">
                  <a:solidFill>
                    <a:schemeClr val="tx2">
                      <a:lumMod val="25000"/>
                    </a:schemeClr>
                  </a:solidFill>
                </a:rPr>
                <a:t>…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71" dirty="0">
                  <a:solidFill>
                    <a:schemeClr val="tx2">
                      <a:lumMod val="25000"/>
                    </a:schemeClr>
                  </a:solidFill>
                </a:rPr>
                <a:t>…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71" dirty="0">
                  <a:solidFill>
                    <a:schemeClr val="tx2">
                      <a:lumMod val="25000"/>
                    </a:schemeClr>
                  </a:solidFill>
                </a:rPr>
                <a:t>…</a:t>
              </a:r>
            </a:p>
          </p:txBody>
        </p:sp>
        <p:cxnSp>
          <p:nvCxnSpPr>
            <p:cNvPr id="51" name="Straight Arrow Connector 50"/>
            <p:cNvCxnSpPr>
              <a:stCxn id="46" idx="3"/>
              <a:endCxn id="42" idx="1"/>
            </p:cNvCxnSpPr>
            <p:nvPr/>
          </p:nvCxnSpPr>
          <p:spPr bwMode="auto">
            <a:xfrm flipV="1">
              <a:off x="3421459" y="1844202"/>
              <a:ext cx="790575" cy="1439864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43" idx="1"/>
            </p:cNvCxnSpPr>
            <p:nvPr/>
          </p:nvCxnSpPr>
          <p:spPr bwMode="auto">
            <a:xfrm>
              <a:off x="3421459" y="3284066"/>
              <a:ext cx="790575" cy="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6" idx="3"/>
            </p:cNvCxnSpPr>
            <p:nvPr/>
          </p:nvCxnSpPr>
          <p:spPr bwMode="auto">
            <a:xfrm>
              <a:off x="3421459" y="3284066"/>
              <a:ext cx="792163" cy="1490661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5724922" y="1844202"/>
              <a:ext cx="719137" cy="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 bwMode="auto">
            <a:xfrm flipV="1">
              <a:off x="5724922" y="3284066"/>
              <a:ext cx="720725" cy="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 bwMode="auto">
            <a:xfrm flipV="1">
              <a:off x="5724922" y="4725516"/>
              <a:ext cx="720725" cy="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6858671" y="1305229"/>
            <a:ext cx="2087070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b. Define KPIs</a:t>
            </a:r>
          </a:p>
        </p:txBody>
      </p:sp>
      <p:sp>
        <p:nvSpPr>
          <p:cNvPr id="6" name="Rectangle 5"/>
          <p:cNvSpPr/>
          <p:nvPr/>
        </p:nvSpPr>
        <p:spPr>
          <a:xfrm>
            <a:off x="3464817" y="2741782"/>
            <a:ext cx="2491120" cy="326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Model-based KPIs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955938" y="2741782"/>
            <a:ext cx="2397993" cy="326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Non-model-based KPIs</a:t>
            </a: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72" y="5197945"/>
            <a:ext cx="1348594" cy="903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</p:pic>
      <p:sp>
        <p:nvSpPr>
          <p:cNvPr id="65" name="TextBox 64"/>
          <p:cNvSpPr txBox="1"/>
          <p:nvPr/>
        </p:nvSpPr>
        <p:spPr>
          <a:xfrm>
            <a:off x="2499701" y="5477713"/>
            <a:ext cx="2333052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a. Rank scenarios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33386" y="2320801"/>
            <a:ext cx="8078284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Generate/evaluate designs </a:t>
            </a:r>
            <a:r>
              <a:rPr lang="en-US" sz="1540" dirty="0">
                <a:solidFill>
                  <a:schemeClr val="tx2">
                    <a:lumMod val="25000"/>
                  </a:schemeClr>
                </a:solidFill>
              </a:rPr>
              <a:t>(outsourcing options) </a:t>
            </a:r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and scenarios </a:t>
            </a:r>
            <a:r>
              <a:rPr lang="en-US" sz="1540" dirty="0">
                <a:solidFill>
                  <a:schemeClr val="tx2">
                    <a:lumMod val="25000"/>
                  </a:schemeClr>
                </a:solidFill>
              </a:rPr>
              <a:t>(uncertain parameters)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919344" y="5393510"/>
            <a:ext cx="2020264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b. Select robust</a:t>
            </a:r>
            <a:br>
              <a:rPr lang="en-US" sz="1540" b="1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design</a:t>
            </a:r>
            <a:r>
              <a:rPr lang="en-US" sz="1540" b="1" dirty="0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54295" name="Picture 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088" y="5186397"/>
            <a:ext cx="1152324" cy="91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16688" y="5132757"/>
            <a:ext cx="1507091" cy="103414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40" dirty="0">
              <a:solidFill>
                <a:schemeClr val="tx2">
                  <a:lumMod val="25000"/>
                </a:scheme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5791454" y="3068130"/>
            <a:ext cx="25485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478787" y="3068130"/>
            <a:ext cx="233280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65145" y="1017038"/>
            <a:ext cx="0" cy="50758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311488" y="1212602"/>
            <a:ext cx="305498" cy="305498"/>
          </a:xfrm>
          <a:prstGeom prst="ellipse">
            <a:avLst/>
          </a:prstGeom>
          <a:solidFill>
            <a:schemeClr val="accent1"/>
          </a:solidFill>
          <a:ln>
            <a:noFill/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540" b="1" dirty="0">
                <a:solidFill>
                  <a:schemeClr val="tx2">
                    <a:lumMod val="90000"/>
                  </a:schemeClr>
                </a:solidFill>
              </a:rPr>
              <a:t>1</a:t>
            </a:r>
          </a:p>
        </p:txBody>
      </p:sp>
      <p:sp>
        <p:nvSpPr>
          <p:cNvPr id="84" name="Oval 83"/>
          <p:cNvSpPr/>
          <p:nvPr/>
        </p:nvSpPr>
        <p:spPr>
          <a:xfrm>
            <a:off x="311488" y="2320801"/>
            <a:ext cx="305498" cy="305498"/>
          </a:xfrm>
          <a:prstGeom prst="ellipse">
            <a:avLst/>
          </a:prstGeom>
          <a:solidFill>
            <a:schemeClr val="accent1"/>
          </a:solidFill>
          <a:ln>
            <a:noFill/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540" b="1" dirty="0">
                <a:solidFill>
                  <a:schemeClr val="tx2">
                    <a:lumMod val="90000"/>
                  </a:schemeClr>
                </a:solidFill>
              </a:rPr>
              <a:t>2</a:t>
            </a:r>
          </a:p>
        </p:txBody>
      </p:sp>
      <p:sp>
        <p:nvSpPr>
          <p:cNvPr id="85" name="Oval 84"/>
          <p:cNvSpPr/>
          <p:nvPr/>
        </p:nvSpPr>
        <p:spPr>
          <a:xfrm>
            <a:off x="311488" y="5187793"/>
            <a:ext cx="305498" cy="305498"/>
          </a:xfrm>
          <a:prstGeom prst="ellipse">
            <a:avLst/>
          </a:prstGeom>
          <a:solidFill>
            <a:schemeClr val="accent1"/>
          </a:solidFill>
          <a:ln>
            <a:noFill/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540" b="1" dirty="0">
                <a:solidFill>
                  <a:schemeClr val="tx2">
                    <a:lumMod val="90000"/>
                  </a:schemeClr>
                </a:solidFill>
              </a:rPr>
              <a:t>3</a:t>
            </a:r>
          </a:p>
        </p:txBody>
      </p:sp>
      <p:sp>
        <p:nvSpPr>
          <p:cNvPr id="86" name="Left Brace 85"/>
          <p:cNvSpPr/>
          <p:nvPr/>
        </p:nvSpPr>
        <p:spPr>
          <a:xfrm>
            <a:off x="2240211" y="3422010"/>
            <a:ext cx="130376" cy="45188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4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8" name="Left Brace 87"/>
          <p:cNvSpPr/>
          <p:nvPr/>
        </p:nvSpPr>
        <p:spPr>
          <a:xfrm>
            <a:off x="2240211" y="4086473"/>
            <a:ext cx="130376" cy="45188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4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86650" y="3494936"/>
            <a:ext cx="1108199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Design </a:t>
            </a:r>
            <a:r>
              <a:rPr lang="en-US" sz="1540" b="1" i="1" dirty="0">
                <a:solidFill>
                  <a:schemeClr val="tx2">
                    <a:lumMod val="25000"/>
                  </a:schemeClr>
                </a:solidFill>
              </a:rPr>
              <a:t>I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986651" y="4134688"/>
            <a:ext cx="1253561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Design </a:t>
            </a:r>
            <a:r>
              <a:rPr lang="en-US" sz="1540" b="1" i="1" dirty="0">
                <a:solidFill>
                  <a:schemeClr val="tx2">
                    <a:lumMod val="25000"/>
                  </a:schemeClr>
                </a:solidFill>
              </a:rPr>
              <a:t>II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016063" y="3769657"/>
            <a:ext cx="1078786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…</a:t>
            </a:r>
          </a:p>
        </p:txBody>
      </p:sp>
      <p:cxnSp>
        <p:nvCxnSpPr>
          <p:cNvPr id="92" name="Straight Connector 91"/>
          <p:cNvCxnSpPr/>
          <p:nvPr/>
        </p:nvCxnSpPr>
        <p:spPr>
          <a:xfrm>
            <a:off x="725898" y="2110750"/>
            <a:ext cx="8078284" cy="0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725898" y="4907885"/>
            <a:ext cx="8078284" cy="0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 rot="20568463">
            <a:off x="3557502" y="3813827"/>
            <a:ext cx="2294420" cy="513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0" b="1" i="1" dirty="0">
                <a:solidFill>
                  <a:schemeClr val="tx2">
                    <a:lumMod val="25000"/>
                  </a:schemeClr>
                </a:solidFill>
              </a:rPr>
              <a:t>Quantitative Model</a:t>
            </a:r>
          </a:p>
          <a:p>
            <a:pPr algn="r"/>
            <a:r>
              <a:rPr lang="en-US" sz="1198" b="1" i="1" dirty="0">
                <a:solidFill>
                  <a:schemeClr val="tx2">
                    <a:lumMod val="25000"/>
                  </a:schemeClr>
                </a:solidFill>
              </a:rPr>
              <a:t>(see next slides)</a:t>
            </a:r>
          </a:p>
        </p:txBody>
      </p:sp>
      <p:sp>
        <p:nvSpPr>
          <p:cNvPr id="96" name="TextBox 95"/>
          <p:cNvSpPr txBox="1"/>
          <p:nvPr/>
        </p:nvSpPr>
        <p:spPr>
          <a:xfrm rot="900000">
            <a:off x="6295790" y="3777431"/>
            <a:ext cx="182837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0" b="1" i="1" dirty="0">
                <a:solidFill>
                  <a:schemeClr val="tx2">
                    <a:lumMod val="25000"/>
                  </a:schemeClr>
                </a:solidFill>
              </a:rPr>
              <a:t>Qualitative Assessment</a:t>
            </a:r>
          </a:p>
        </p:txBody>
      </p:sp>
      <p:sp>
        <p:nvSpPr>
          <p:cNvPr id="75" name="Footer Placeholder 2"/>
          <p:cNvSpPr txBox="1">
            <a:spLocks/>
          </p:cNvSpPr>
          <p:nvPr/>
        </p:nvSpPr>
        <p:spPr bwMode="auto">
          <a:xfrm>
            <a:off x="465145" y="6453376"/>
            <a:ext cx="7874818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308" rtl="0" eaLnBrk="1" latinLnBrk="0" hangingPunct="1">
              <a:spcBef>
                <a:spcPct val="0"/>
              </a:spcBef>
              <a:defRPr sz="1200" kern="1200">
                <a:solidFill>
                  <a:srgbClr val="182B52"/>
                </a:solidFill>
                <a:latin typeface="+mn-lt"/>
                <a:ea typeface="+mn-ea"/>
                <a:cs typeface="+mn-cs"/>
              </a:defRPr>
            </a:lvl1pPr>
            <a:lvl2pPr marL="457154" algn="l" defTabSz="91430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8" algn="l" defTabSz="91430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algn="l" defTabSz="91430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algn="l" defTabSz="91430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1" algn="l" defTabSz="91430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3" algn="l" defTabSz="91430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78" algn="l" defTabSz="91430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2" algn="l" defTabSz="91430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mtClean="0"/>
              <a:t>SOURCE: Vandaele/Decouttere/Lemmens/Bernuzzi (2014, 2015),  Advances in Humanitarian Operations, Springer.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1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8" grpId="0"/>
      <p:bldP spid="6" grpId="0" animBg="1"/>
      <p:bldP spid="59" grpId="0" animBg="1"/>
      <p:bldP spid="65" grpId="0"/>
      <p:bldP spid="66" grpId="0"/>
      <p:bldP spid="70" grpId="0"/>
      <p:bldP spid="2" grpId="0" animBg="1"/>
      <p:bldP spid="81" grpId="0" animBg="1"/>
      <p:bldP spid="84" grpId="0" animBg="1"/>
      <p:bldP spid="85" grpId="0" animBg="1"/>
      <p:bldP spid="86" grpId="0" animBg="1"/>
      <p:bldP spid="88" grpId="0" animBg="1"/>
      <p:bldP spid="87" grpId="0"/>
      <p:bldP spid="90" grpId="0"/>
      <p:bldP spid="89" grpId="0"/>
      <p:bldP spid="93" grpId="0"/>
      <p:bldP spid="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numerical example is used to evaluate the combined approach</a:t>
            </a:r>
            <a:endParaRPr lang="en-US" dirty="0"/>
          </a:p>
        </p:txBody>
      </p:sp>
      <p:sp>
        <p:nvSpPr>
          <p:cNvPr id="10" name="Textfeld 7"/>
          <p:cNvSpPr txBox="1">
            <a:spLocks noChangeArrowheads="1"/>
          </p:cNvSpPr>
          <p:nvPr/>
        </p:nvSpPr>
        <p:spPr bwMode="auto">
          <a:xfrm>
            <a:off x="214366" y="1085243"/>
            <a:ext cx="3986782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40" dirty="0">
                <a:solidFill>
                  <a:schemeClr val="tx2">
                    <a:lumMod val="25000"/>
                  </a:schemeClr>
                </a:solidFill>
                <a:cs typeface="Arial" panose="020B0604020202020204" pitchFamily="34" charset="0"/>
              </a:rPr>
              <a:t>Case example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3379097" y="1369155"/>
            <a:ext cx="5512764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15630" y="1358571"/>
            <a:ext cx="2864173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074048" y="1355635"/>
            <a:ext cx="0" cy="4737505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Isosceles Triangle 55"/>
          <p:cNvSpPr/>
          <p:nvPr/>
        </p:nvSpPr>
        <p:spPr>
          <a:xfrm rot="5400000">
            <a:off x="2094369" y="3407701"/>
            <a:ext cx="2434542" cy="215583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214" tIns="39108" rIns="78214" bIns="39108" rtlCol="0" anchor="ctr"/>
          <a:lstStyle/>
          <a:p>
            <a:pPr algn="ctr"/>
            <a:endParaRPr lang="en-US" sz="154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501" y="1412776"/>
            <a:ext cx="2827074" cy="5377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9520" indent="-229520">
              <a:spcAft>
                <a:spcPts val="1369"/>
              </a:spcAft>
              <a:buFont typeface="Wingdings" panose="05000000000000000000" pitchFamily="2" charset="2"/>
              <a:buChar char="§"/>
            </a:pPr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Job shop</a:t>
            </a:r>
            <a:r>
              <a:rPr lang="en-US" sz="1540" dirty="0">
                <a:solidFill>
                  <a:schemeClr val="tx2">
                    <a:lumMod val="25000"/>
                  </a:schemeClr>
                </a:solidFill>
              </a:rPr>
              <a:t> with </a:t>
            </a:r>
            <a:r>
              <a:rPr lang="en-US" sz="1540" b="1" dirty="0" smtClean="0">
                <a:solidFill>
                  <a:schemeClr val="tx2">
                    <a:lumMod val="25000"/>
                  </a:schemeClr>
                </a:solidFill>
              </a:rPr>
              <a:t>12 products</a:t>
            </a:r>
            <a:r>
              <a:rPr lang="en-US" sz="1540" dirty="0" smtClean="0">
                <a:solidFill>
                  <a:schemeClr val="tx2">
                    <a:lumMod val="25000"/>
                  </a:schemeClr>
                </a:solidFill>
              </a:rPr>
              <a:t> from </a:t>
            </a:r>
            <a:r>
              <a:rPr lang="en-US" sz="1540" b="1" dirty="0" smtClean="0">
                <a:solidFill>
                  <a:schemeClr val="tx2">
                    <a:lumMod val="25000"/>
                  </a:schemeClr>
                </a:solidFill>
              </a:rPr>
              <a:t>4 families </a:t>
            </a:r>
            <a:r>
              <a:rPr lang="en-US" sz="1540" dirty="0" smtClean="0">
                <a:solidFill>
                  <a:schemeClr val="tx2">
                    <a:lumMod val="25000"/>
                  </a:schemeClr>
                </a:solidFill>
              </a:rPr>
              <a:t>and </a:t>
            </a:r>
            <a:r>
              <a:rPr lang="en-US" sz="1540" b="1" dirty="0" smtClean="0">
                <a:solidFill>
                  <a:schemeClr val="tx2">
                    <a:lumMod val="25000"/>
                  </a:schemeClr>
                </a:solidFill>
              </a:rPr>
              <a:t>10 </a:t>
            </a:r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machines</a:t>
            </a:r>
            <a:endParaRPr lang="en-US" sz="1540" dirty="0">
              <a:solidFill>
                <a:schemeClr val="tx2">
                  <a:lumMod val="25000"/>
                </a:schemeClr>
              </a:solidFill>
            </a:endParaRPr>
          </a:p>
          <a:p>
            <a:pPr marL="229520" indent="-229520">
              <a:spcAft>
                <a:spcPts val="1369"/>
              </a:spcAft>
              <a:buFont typeface="Wingdings" panose="05000000000000000000" pitchFamily="2" charset="2"/>
              <a:buChar char="§"/>
            </a:pPr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Fixed linear routing</a:t>
            </a:r>
            <a:r>
              <a:rPr lang="en-US" sz="154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540" dirty="0" smtClean="0">
                <a:solidFill>
                  <a:schemeClr val="tx2">
                    <a:lumMod val="25000"/>
                  </a:schemeClr>
                </a:solidFill>
              </a:rPr>
              <a:t>with 7 or 8 out of 10 machines</a:t>
            </a:r>
            <a:endParaRPr lang="en-US" sz="1540" dirty="0">
              <a:solidFill>
                <a:schemeClr val="tx2">
                  <a:lumMod val="25000"/>
                </a:schemeClr>
              </a:solidFill>
            </a:endParaRPr>
          </a:p>
          <a:p>
            <a:pPr marL="229520" indent="-229520">
              <a:spcAft>
                <a:spcPts val="1369"/>
              </a:spcAft>
              <a:buFont typeface="Wingdings" panose="05000000000000000000" pitchFamily="2" charset="2"/>
              <a:buChar char="§"/>
            </a:pPr>
            <a:r>
              <a:rPr lang="en-US" sz="1540" b="1" dirty="0" smtClean="0">
                <a:solidFill>
                  <a:schemeClr val="tx2">
                    <a:lumMod val="25000"/>
                  </a:schemeClr>
                </a:solidFill>
              </a:rPr>
              <a:t>Make to order </a:t>
            </a:r>
            <a:r>
              <a:rPr lang="en-US" sz="1540" dirty="0" smtClean="0">
                <a:solidFill>
                  <a:schemeClr val="tx2">
                    <a:lumMod val="25000"/>
                  </a:schemeClr>
                </a:solidFill>
              </a:rPr>
              <a:t>environment</a:t>
            </a:r>
          </a:p>
          <a:p>
            <a:pPr marL="229520" indent="-229520">
              <a:spcAft>
                <a:spcPts val="1369"/>
              </a:spcAft>
              <a:buFont typeface="Wingdings" panose="05000000000000000000" pitchFamily="2" charset="2"/>
              <a:buChar char="§"/>
            </a:pPr>
            <a:r>
              <a:rPr lang="en-US" sz="1540" dirty="0" smtClean="0">
                <a:solidFill>
                  <a:schemeClr val="tx2">
                    <a:lumMod val="25000"/>
                  </a:schemeClr>
                </a:solidFill>
              </a:rPr>
              <a:t>Customer </a:t>
            </a:r>
            <a:r>
              <a:rPr lang="en-US" sz="1540" b="1" dirty="0" smtClean="0">
                <a:solidFill>
                  <a:schemeClr val="tx2">
                    <a:lumMod val="25000"/>
                  </a:schemeClr>
                </a:solidFill>
              </a:rPr>
              <a:t>demand </a:t>
            </a:r>
            <a:r>
              <a:rPr lang="en-US" sz="1540" dirty="0" smtClean="0">
                <a:solidFill>
                  <a:schemeClr val="tx2">
                    <a:lumMod val="25000"/>
                  </a:schemeClr>
                </a:solidFill>
              </a:rPr>
              <a:t>is dynamic </a:t>
            </a:r>
            <a:endParaRPr lang="en-US" sz="1540" dirty="0">
              <a:solidFill>
                <a:schemeClr val="tx2">
                  <a:lumMod val="25000"/>
                </a:schemeClr>
              </a:solidFill>
            </a:endParaRPr>
          </a:p>
          <a:p>
            <a:pPr marL="229520" indent="-229520">
              <a:spcAft>
                <a:spcPts val="1369"/>
              </a:spcAft>
              <a:buFont typeface="Wingdings" panose="05000000000000000000" pitchFamily="2" charset="2"/>
              <a:buChar char="§"/>
            </a:pPr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Setup </a:t>
            </a:r>
            <a:r>
              <a:rPr lang="en-US" sz="1540" b="1" dirty="0" smtClean="0">
                <a:solidFill>
                  <a:schemeClr val="tx2">
                    <a:lumMod val="25000"/>
                  </a:schemeClr>
                </a:solidFill>
              </a:rPr>
              <a:t>times </a:t>
            </a:r>
            <a:r>
              <a:rPr lang="en-US" sz="1540" dirty="0" smtClean="0">
                <a:solidFill>
                  <a:schemeClr val="tx2">
                    <a:lumMod val="25000"/>
                  </a:schemeClr>
                </a:solidFill>
              </a:rPr>
              <a:t>are</a:t>
            </a:r>
            <a:r>
              <a:rPr lang="en-US" sz="1540" b="1" dirty="0" smtClean="0">
                <a:solidFill>
                  <a:schemeClr val="tx2">
                    <a:lumMod val="25000"/>
                  </a:schemeClr>
                </a:solidFill>
              </a:rPr>
              <a:t>  stochastic </a:t>
            </a:r>
          </a:p>
          <a:p>
            <a:pPr marL="229520" indent="-229520">
              <a:spcAft>
                <a:spcPts val="1369"/>
              </a:spcAft>
              <a:buFont typeface="Wingdings" panose="05000000000000000000" pitchFamily="2" charset="2"/>
              <a:buChar char="§"/>
            </a:pPr>
            <a:r>
              <a:rPr lang="en-US" sz="1540" b="1" dirty="0" smtClean="0">
                <a:solidFill>
                  <a:schemeClr val="tx2">
                    <a:lumMod val="25000"/>
                  </a:schemeClr>
                </a:solidFill>
              </a:rPr>
              <a:t>Processing times </a:t>
            </a:r>
            <a:r>
              <a:rPr lang="en-US" sz="1540" dirty="0" smtClean="0">
                <a:solidFill>
                  <a:schemeClr val="tx2">
                    <a:lumMod val="25000"/>
                  </a:schemeClr>
                </a:solidFill>
              </a:rPr>
              <a:t>are</a:t>
            </a:r>
            <a:r>
              <a:rPr lang="en-US" sz="1540" b="1" dirty="0" smtClean="0">
                <a:solidFill>
                  <a:schemeClr val="tx2">
                    <a:lumMod val="25000"/>
                  </a:schemeClr>
                </a:solidFill>
              </a:rPr>
              <a:t> deterministic</a:t>
            </a:r>
            <a:endParaRPr lang="en-US" sz="1540" dirty="0">
              <a:solidFill>
                <a:schemeClr val="tx2">
                  <a:lumMod val="25000"/>
                </a:schemeClr>
              </a:solidFill>
            </a:endParaRPr>
          </a:p>
          <a:p>
            <a:pPr marL="229520" indent="-229520">
              <a:spcAft>
                <a:spcPts val="1369"/>
              </a:spcAft>
              <a:buFont typeface="Wingdings" panose="05000000000000000000" pitchFamily="2" charset="2"/>
              <a:buChar char="§"/>
            </a:pPr>
            <a:r>
              <a:rPr lang="en-US" sz="1540" dirty="0" smtClean="0">
                <a:solidFill>
                  <a:schemeClr val="tx2">
                    <a:lumMod val="25000"/>
                  </a:schemeClr>
                </a:solidFill>
              </a:rPr>
              <a:t>Regular capacity is 160 hours a month before  </a:t>
            </a:r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machine </a:t>
            </a:r>
            <a:r>
              <a:rPr lang="en-US" sz="1540" b="1" dirty="0" smtClean="0">
                <a:solidFill>
                  <a:schemeClr val="tx2">
                    <a:lumMod val="25000"/>
                  </a:schemeClr>
                </a:solidFill>
              </a:rPr>
              <a:t>availability</a:t>
            </a:r>
          </a:p>
          <a:p>
            <a:pPr marL="229520" indent="-229520">
              <a:spcAft>
                <a:spcPts val="1369"/>
              </a:spcAft>
              <a:buFont typeface="Wingdings" panose="05000000000000000000" pitchFamily="2" charset="2"/>
              <a:buChar char="§"/>
            </a:pPr>
            <a:r>
              <a:rPr lang="nl-BE" sz="1540" dirty="0" smtClean="0">
                <a:solidFill>
                  <a:schemeClr val="tx2">
                    <a:lumMod val="25000"/>
                  </a:schemeClr>
                </a:solidFill>
              </a:rPr>
              <a:t>280 </a:t>
            </a:r>
            <a:r>
              <a:rPr lang="nl-BE" sz="1540" dirty="0" err="1" smtClean="0">
                <a:solidFill>
                  <a:schemeClr val="tx2">
                    <a:lumMod val="25000"/>
                  </a:schemeClr>
                </a:solidFill>
              </a:rPr>
              <a:t>hours</a:t>
            </a:r>
            <a:r>
              <a:rPr lang="nl-BE" sz="1540" dirty="0" smtClean="0">
                <a:solidFill>
                  <a:schemeClr val="tx2">
                    <a:lumMod val="25000"/>
                  </a:schemeClr>
                </a:solidFill>
              </a:rPr>
              <a:t> is max </a:t>
            </a:r>
            <a:r>
              <a:rPr lang="nl-BE" sz="1540" b="1" dirty="0" err="1" smtClean="0">
                <a:solidFill>
                  <a:schemeClr val="tx2">
                    <a:lumMod val="25000"/>
                  </a:schemeClr>
                </a:solidFill>
              </a:rPr>
              <a:t>overtime</a:t>
            </a:r>
            <a:endParaRPr lang="en-US" sz="154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316" y="1634830"/>
            <a:ext cx="3744416" cy="351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0" y="0"/>
            <a:ext cx="7887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1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options – Scenarios</a:t>
            </a:r>
            <a:br>
              <a:rPr lang="en-US" dirty="0" smtClean="0"/>
            </a:br>
            <a:r>
              <a:rPr lang="en-US" dirty="0" smtClean="0"/>
              <a:t>Full factorial design</a:t>
            </a:r>
            <a:endParaRPr lang="nl-BE" dirty="0"/>
          </a:p>
        </p:txBody>
      </p:sp>
      <p:sp>
        <p:nvSpPr>
          <p:cNvPr id="5" name="Isosceles Triangle 4"/>
          <p:cNvSpPr/>
          <p:nvPr/>
        </p:nvSpPr>
        <p:spPr>
          <a:xfrm rot="10800000">
            <a:off x="3461867" y="5566746"/>
            <a:ext cx="2434542" cy="215583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214" tIns="39108" rIns="78214" bIns="39108" rtlCol="0" anchor="ctr"/>
          <a:lstStyle/>
          <a:p>
            <a:pPr algn="ctr"/>
            <a:endParaRPr lang="en-US" sz="154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6165304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25000"/>
                  </a:schemeClr>
                </a:solidFill>
              </a:rPr>
              <a:t>54 Design – Scenario combinations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475656" y="1412781"/>
          <a:ext cx="6198344" cy="3852983"/>
        </p:xfrm>
        <a:graphic>
          <a:graphicData uri="http://schemas.openxmlformats.org/drawingml/2006/table">
            <a:tbl>
              <a:tblPr/>
              <a:tblGrid>
                <a:gridCol w="1365675"/>
                <a:gridCol w="2068542"/>
                <a:gridCol w="1256421"/>
                <a:gridCol w="1507706"/>
              </a:tblGrid>
              <a:tr h="26455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Internal</a:t>
                      </a:r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BE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controllable</a:t>
                      </a:r>
                      <a:r>
                        <a:rPr lang="nl-B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factors – Design</a:t>
                      </a:r>
                      <a:r>
                        <a:rPr lang="nl-BE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options</a:t>
                      </a:r>
                      <a:endParaRPr lang="nl-B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25195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l-B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Sourcing option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l-B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Setup variability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755869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Inflexible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specialized in 1 product with limited capacity and low unit costs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 from base case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869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Flexible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covering all products, higher dedicated capacity, high unit costs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 + 1,2x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56"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both are allowed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 + 2x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56"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5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External factors - Scenarios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25195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l-B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 variability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l-B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 Seasonality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251956"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Deterministic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SCV = 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 min-max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56"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SCV = 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Fluctuating</a:t>
                      </a:r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 min-max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56"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SCV = 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8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6172200" cy="857250"/>
          </a:xfrm>
          <a:noFill/>
        </p:spPr>
        <p:txBody>
          <a:bodyPr vert="horz" wrap="square" lIns="69056" tIns="34529" rIns="69056" bIns="34529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571500"/>
            <a:r>
              <a:rPr lang="en-US" altLang="nl-BE" dirty="0" smtClean="0"/>
              <a:t>DEA Formulation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-468560" y="1052736"/>
            <a:ext cx="10081120" cy="6984776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8E6A-08C9-49B9-A7D5-27A98AD8C28F}" type="slidenum">
              <a:rPr lang="nl-NL" smtClean="0"/>
              <a:pPr/>
              <a:t>19</a:t>
            </a:fld>
            <a:endParaRPr lang="nl-NL" dirty="0"/>
          </a:p>
        </p:txBody>
      </p:sp>
      <p:pic>
        <p:nvPicPr>
          <p:cNvPr id="6" name="Picture 3" descr="scan000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1" t="6959" r="20339" b="18224"/>
          <a:stretch/>
        </p:blipFill>
        <p:spPr bwMode="auto">
          <a:xfrm>
            <a:off x="4499747" y="3068960"/>
            <a:ext cx="46805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scan000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5" t="5467" r="24737" b="28924"/>
          <a:stretch/>
        </p:blipFill>
        <p:spPr>
          <a:xfrm>
            <a:off x="159260" y="2888759"/>
            <a:ext cx="4392488" cy="2592288"/>
          </a:xfr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5" name="Rectangle 4"/>
          <p:cNvSpPr/>
          <p:nvPr/>
        </p:nvSpPr>
        <p:spPr bwMode="auto">
          <a:xfrm>
            <a:off x="683568" y="1916832"/>
            <a:ext cx="3312368" cy="53987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Problem formulation</a:t>
            </a:r>
            <a:endParaRPr kumimoji="0" lang="nl-BE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475548" y="1916832"/>
            <a:ext cx="3312368" cy="53987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LP formulation</a:t>
            </a:r>
            <a:endParaRPr kumimoji="0" lang="nl-BE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3" y="6453336"/>
            <a:ext cx="8640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bg1"/>
                </a:solidFill>
              </a:rPr>
              <a:t>Vandaele N., Decouttere C., ‘</a:t>
            </a:r>
            <a:r>
              <a:rPr lang="nl-BE" sz="1400" dirty="0" err="1" smtClean="0">
                <a:solidFill>
                  <a:schemeClr val="bg1"/>
                </a:solidFill>
              </a:rPr>
              <a:t>Sustainable</a:t>
            </a:r>
            <a:r>
              <a:rPr lang="nl-BE" sz="1400" dirty="0" smtClean="0">
                <a:solidFill>
                  <a:schemeClr val="bg1"/>
                </a:solidFill>
              </a:rPr>
              <a:t> R&amp;D portfolio assessment’, </a:t>
            </a:r>
            <a:r>
              <a:rPr lang="nl-BE" sz="1400" dirty="0" err="1" smtClean="0">
                <a:solidFill>
                  <a:schemeClr val="bg1"/>
                </a:solidFill>
              </a:rPr>
              <a:t>Decision</a:t>
            </a:r>
            <a:r>
              <a:rPr lang="nl-BE" sz="1400" dirty="0" smtClean="0">
                <a:solidFill>
                  <a:schemeClr val="bg1"/>
                </a:solidFill>
              </a:rPr>
              <a:t> Support Systems, 2012</a:t>
            </a:r>
            <a:endParaRPr lang="nl-BE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825" y="1080000"/>
            <a:ext cx="7811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CCR model: </a:t>
            </a:r>
            <a:r>
              <a:rPr lang="en-US" sz="2000" dirty="0" err="1">
                <a:solidFill>
                  <a:schemeClr val="bg1"/>
                </a:solidFill>
              </a:rPr>
              <a:t>Charnes</a:t>
            </a:r>
            <a:r>
              <a:rPr lang="en-US" sz="2000" dirty="0">
                <a:solidFill>
                  <a:schemeClr val="bg1"/>
                </a:solidFill>
              </a:rPr>
              <a:t>, Cooper &amp; Rhodes [1978]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CRS, Input oriented, Radial</a:t>
            </a:r>
            <a:endParaRPr lang="nl-BE" sz="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596336" y="1080000"/>
            <a:ext cx="1475656" cy="548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solidFill>
                  <a:schemeClr val="bg1"/>
                </a:solidFill>
                <a:latin typeface="Arial" charset="0"/>
              </a:rPr>
              <a:t>e.r.b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. T.T.</a:t>
            </a:r>
            <a:endParaRPr kumimoji="0" lang="nl-BE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71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of this presentation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D61-E8B6-E041-9D61-71A033DF76C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135030" y="1556792"/>
            <a:ext cx="7037370" cy="5051005"/>
          </a:xfrm>
        </p:spPr>
        <p:txBody>
          <a:bodyPr>
            <a:normAutofit lnSpcReduction="10000"/>
          </a:bodyPr>
          <a:lstStyle/>
          <a:p>
            <a:pPr marL="224088" indent="-224088">
              <a:spcBef>
                <a:spcPts val="2738"/>
              </a:spcBef>
              <a:buFont typeface="Wingdings" pitchFamily="2" charset="2"/>
              <a:buChar char="§"/>
            </a:pPr>
            <a:r>
              <a:rPr lang="en-US" sz="1540" b="1" dirty="0" smtClean="0"/>
              <a:t>Modelling and analysis </a:t>
            </a:r>
            <a:r>
              <a:rPr lang="en-US" sz="1540" dirty="0" smtClean="0"/>
              <a:t>is the main focus of the field.</a:t>
            </a:r>
            <a:endParaRPr lang="en-US" sz="1540" dirty="0"/>
          </a:p>
          <a:p>
            <a:pPr marL="224088" indent="-224088">
              <a:spcBef>
                <a:spcPts val="2738"/>
              </a:spcBef>
              <a:buFont typeface="Wingdings" pitchFamily="2" charset="2"/>
              <a:buChar char="§"/>
            </a:pPr>
            <a:r>
              <a:rPr lang="en-US" sz="1540" dirty="0" smtClean="0"/>
              <a:t>Applications for </a:t>
            </a:r>
            <a:r>
              <a:rPr lang="en-US" sz="1540" b="1" dirty="0" smtClean="0"/>
              <a:t>planning</a:t>
            </a:r>
            <a:r>
              <a:rPr lang="en-US" sz="1540" dirty="0" smtClean="0"/>
              <a:t> have received much less attention.</a:t>
            </a:r>
          </a:p>
          <a:p>
            <a:pPr marL="224088" indent="-224088">
              <a:spcBef>
                <a:spcPts val="2738"/>
              </a:spcBef>
              <a:buFont typeface="Wingdings" pitchFamily="2" charset="2"/>
              <a:buChar char="§"/>
            </a:pPr>
            <a:r>
              <a:rPr lang="nl-BE" sz="1540" b="1" dirty="0" err="1" smtClean="0"/>
              <a:t>Implementations</a:t>
            </a:r>
            <a:r>
              <a:rPr lang="nl-BE" sz="1540" b="1" dirty="0" smtClean="0"/>
              <a:t> </a:t>
            </a:r>
            <a:r>
              <a:rPr lang="nl-BE" sz="1540" dirty="0" smtClean="0"/>
              <a:t>of these </a:t>
            </a:r>
            <a:r>
              <a:rPr lang="nl-BE" sz="1540" b="1" dirty="0" smtClean="0"/>
              <a:t>planning</a:t>
            </a:r>
            <a:r>
              <a:rPr lang="nl-BE" sz="1540" dirty="0" smtClean="0"/>
              <a:t> approaches are even more </a:t>
            </a:r>
            <a:r>
              <a:rPr lang="nl-BE" sz="1540" dirty="0" err="1" smtClean="0"/>
              <a:t>scarce</a:t>
            </a:r>
            <a:r>
              <a:rPr lang="nl-BE" sz="1540" b="1" dirty="0" smtClean="0"/>
              <a:t>.</a:t>
            </a:r>
            <a:endParaRPr lang="en-US" sz="1540" b="1" dirty="0"/>
          </a:p>
          <a:p>
            <a:pPr marL="224088" indent="-224088">
              <a:spcBef>
                <a:spcPts val="2738"/>
              </a:spcBef>
              <a:buFont typeface="Wingdings" pitchFamily="2" charset="2"/>
              <a:buChar char="§"/>
            </a:pPr>
            <a:r>
              <a:rPr lang="en-US" sz="1540" b="1" dirty="0" smtClean="0"/>
              <a:t>Sales and Operations Planning (S&amp;OP) </a:t>
            </a:r>
            <a:r>
              <a:rPr lang="en-US" sz="1540" dirty="0" smtClean="0"/>
              <a:t>is a mid-term  business process considering operational, financial and general Key Performance Indicators (KPI’s).</a:t>
            </a:r>
          </a:p>
          <a:p>
            <a:pPr marL="224088" indent="-224088">
              <a:spcBef>
                <a:spcPts val="2738"/>
              </a:spcBef>
              <a:buFont typeface="Wingdings" pitchFamily="2" charset="2"/>
              <a:buChar char="§"/>
            </a:pPr>
            <a:r>
              <a:rPr lang="nl-BE" sz="1540" b="1" dirty="0" err="1" smtClean="0"/>
              <a:t>Relation</a:t>
            </a:r>
            <a:r>
              <a:rPr lang="nl-BE" sz="1540" b="1" dirty="0" smtClean="0"/>
              <a:t> </a:t>
            </a:r>
            <a:r>
              <a:rPr lang="nl-BE" sz="1540" b="1" dirty="0" err="1" smtClean="0"/>
              <a:t>with</a:t>
            </a:r>
            <a:r>
              <a:rPr lang="nl-BE" sz="1540" b="1" dirty="0" smtClean="0"/>
              <a:t> </a:t>
            </a:r>
            <a:r>
              <a:rPr lang="nl-BE" sz="1540" b="1" dirty="0" err="1" smtClean="0"/>
              <a:t>previous</a:t>
            </a:r>
            <a:r>
              <a:rPr lang="nl-BE" sz="1540" b="1" dirty="0" smtClean="0"/>
              <a:t> </a:t>
            </a:r>
            <a:r>
              <a:rPr lang="nl-BE" sz="1540" b="1" dirty="0" err="1" smtClean="0"/>
              <a:t>work</a:t>
            </a:r>
            <a:r>
              <a:rPr lang="nl-BE" sz="1540" b="1" dirty="0" smtClean="0"/>
              <a:t>:</a:t>
            </a:r>
          </a:p>
          <a:p>
            <a:pPr marL="623390" lvl="1" indent="-224088">
              <a:spcBef>
                <a:spcPts val="2738"/>
              </a:spcBef>
              <a:buFont typeface="Wingdings" pitchFamily="2" charset="2"/>
              <a:buChar char="§"/>
            </a:pPr>
            <a:r>
              <a:rPr lang="nl-BE" sz="1200" u="sng" dirty="0" err="1" smtClean="0"/>
              <a:t>Stochastic</a:t>
            </a:r>
            <a:r>
              <a:rPr lang="nl-BE" sz="1200" u="sng" dirty="0" smtClean="0"/>
              <a:t>/</a:t>
            </a:r>
            <a:r>
              <a:rPr lang="nl-BE" sz="1200" u="sng" dirty="0" err="1" smtClean="0"/>
              <a:t>deterministtic</a:t>
            </a:r>
            <a:r>
              <a:rPr lang="nl-BE" sz="1200" dirty="0" smtClean="0"/>
              <a:t> model has been </a:t>
            </a:r>
            <a:r>
              <a:rPr lang="nl-BE" sz="1200" dirty="0" err="1" smtClean="0"/>
              <a:t>presented</a:t>
            </a:r>
            <a:r>
              <a:rPr lang="nl-BE" sz="1200" dirty="0" smtClean="0"/>
              <a:t> in SMMSO 2013</a:t>
            </a:r>
          </a:p>
          <a:p>
            <a:pPr marL="623390" lvl="1" indent="-224088">
              <a:spcBef>
                <a:spcPts val="2738"/>
              </a:spcBef>
              <a:buFont typeface="Wingdings" pitchFamily="2" charset="2"/>
              <a:buChar char="§"/>
            </a:pPr>
            <a:r>
              <a:rPr lang="nl-BE" sz="1200" dirty="0" err="1" smtClean="0"/>
              <a:t>Now</a:t>
            </a:r>
            <a:r>
              <a:rPr lang="nl-BE" sz="1200" dirty="0" smtClean="0"/>
              <a:t> </a:t>
            </a:r>
            <a:r>
              <a:rPr lang="nl-BE" sz="1200" dirty="0" err="1" smtClean="0"/>
              <a:t>embed</a:t>
            </a:r>
            <a:r>
              <a:rPr lang="nl-BE" sz="1200" dirty="0" smtClean="0"/>
              <a:t> the </a:t>
            </a:r>
            <a:r>
              <a:rPr lang="nl-BE" sz="1200" dirty="0" err="1" smtClean="0"/>
              <a:t>stochastic</a:t>
            </a:r>
            <a:r>
              <a:rPr lang="nl-BE" sz="1200" dirty="0" smtClean="0"/>
              <a:t> </a:t>
            </a:r>
            <a:r>
              <a:rPr lang="nl-BE" sz="1200" dirty="0" err="1" smtClean="0"/>
              <a:t>models</a:t>
            </a:r>
            <a:r>
              <a:rPr lang="nl-BE" sz="1200" dirty="0" smtClean="0"/>
              <a:t> in a </a:t>
            </a:r>
            <a:r>
              <a:rPr lang="nl-BE" sz="1200" u="sng" dirty="0" smtClean="0"/>
              <a:t>scenario</a:t>
            </a:r>
            <a:r>
              <a:rPr lang="nl-BE" sz="1200" b="1" u="sng" dirty="0" smtClean="0"/>
              <a:t> </a:t>
            </a:r>
            <a:r>
              <a:rPr lang="nl-BE" sz="1200" u="sng" dirty="0" err="1" smtClean="0"/>
              <a:t>framework</a:t>
            </a:r>
            <a:endParaRPr lang="nl-BE" sz="1200" u="sng" dirty="0" smtClean="0"/>
          </a:p>
          <a:p>
            <a:pPr marL="623390" lvl="1" indent="-224088">
              <a:spcBef>
                <a:spcPts val="2738"/>
              </a:spcBef>
              <a:buFont typeface="Wingdings" pitchFamily="2" charset="2"/>
              <a:buChar char="§"/>
            </a:pPr>
            <a:r>
              <a:rPr lang="nl-BE" sz="1200" dirty="0" err="1" smtClean="0"/>
              <a:t>Partially</a:t>
            </a:r>
            <a:r>
              <a:rPr lang="nl-BE" sz="1200" dirty="0" smtClean="0"/>
              <a:t> </a:t>
            </a:r>
            <a:r>
              <a:rPr lang="nl-BE" sz="1200" u="sng" dirty="0" smtClean="0"/>
              <a:t>desktop</a:t>
            </a:r>
            <a:r>
              <a:rPr lang="nl-BE" sz="1200" dirty="0" smtClean="0"/>
              <a:t> </a:t>
            </a:r>
            <a:r>
              <a:rPr lang="nl-BE" sz="1200" dirty="0" err="1" smtClean="0"/>
              <a:t>example</a:t>
            </a:r>
            <a:r>
              <a:rPr lang="nl-BE" sz="1200" dirty="0" smtClean="0"/>
              <a:t> in the area of contract manufacturing</a:t>
            </a:r>
          </a:p>
          <a:p>
            <a:pPr marL="623390" lvl="1" indent="-224088">
              <a:spcBef>
                <a:spcPts val="2738"/>
              </a:spcBef>
              <a:buFont typeface="Wingdings" pitchFamily="2" charset="2"/>
              <a:buChar char="§"/>
            </a:pPr>
            <a:r>
              <a:rPr lang="nl-BE" sz="1200" dirty="0" smtClean="0"/>
              <a:t>First </a:t>
            </a:r>
            <a:r>
              <a:rPr lang="nl-BE" sz="1200" u="sng" dirty="0" err="1" smtClean="0"/>
              <a:t>application</a:t>
            </a:r>
            <a:r>
              <a:rPr lang="nl-BE" sz="1200" dirty="0" smtClean="0"/>
              <a:t> is </a:t>
            </a:r>
            <a:r>
              <a:rPr lang="nl-BE" sz="1200" dirty="0" err="1" smtClean="0"/>
              <a:t>underway</a:t>
            </a:r>
            <a:r>
              <a:rPr lang="nl-BE" sz="1200" dirty="0" smtClean="0"/>
              <a:t> </a:t>
            </a:r>
            <a:r>
              <a:rPr lang="nl-BE" sz="1200" dirty="0" err="1" smtClean="0"/>
              <a:t>under</a:t>
            </a:r>
            <a:r>
              <a:rPr lang="nl-BE" sz="1200" dirty="0" smtClean="0"/>
              <a:t> a </a:t>
            </a:r>
            <a:r>
              <a:rPr lang="nl-BE" sz="1200" dirty="0" err="1" smtClean="0"/>
              <a:t>university-industry</a:t>
            </a:r>
            <a:r>
              <a:rPr lang="nl-BE" sz="1200" dirty="0" smtClean="0"/>
              <a:t> contract</a:t>
            </a:r>
            <a:endParaRPr lang="en-US" sz="1200" dirty="0" smtClean="0"/>
          </a:p>
          <a:p>
            <a:pPr marL="224088" indent="-224088">
              <a:spcBef>
                <a:spcPts val="2738"/>
              </a:spcBef>
              <a:buFont typeface="Wingdings" pitchFamily="2" charset="2"/>
              <a:buChar char="§"/>
            </a:pPr>
            <a:endParaRPr lang="en-US" sz="1540" dirty="0" smtClean="0"/>
          </a:p>
          <a:p>
            <a:pPr marL="224088" indent="-224088">
              <a:spcBef>
                <a:spcPts val="2738"/>
              </a:spcBef>
              <a:buFont typeface="Wingdings" pitchFamily="2" charset="2"/>
              <a:buChar char="§"/>
            </a:pPr>
            <a:endParaRPr lang="en-US" sz="1540" dirty="0"/>
          </a:p>
        </p:txBody>
      </p:sp>
      <p:sp>
        <p:nvSpPr>
          <p:cNvPr id="3" name="Rectangle 2"/>
          <p:cNvSpPr/>
          <p:nvPr/>
        </p:nvSpPr>
        <p:spPr>
          <a:xfrm>
            <a:off x="752678" y="1268760"/>
            <a:ext cx="7577043" cy="54632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0" dirty="0"/>
          </a:p>
        </p:txBody>
      </p:sp>
    </p:spTree>
    <p:extLst>
      <p:ext uri="{BB962C8B-B14F-4D97-AF65-F5344CB8AC3E}">
        <p14:creationId xmlns:p14="http://schemas.microsoft.com/office/powerpoint/2010/main" val="21368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496496" cy="900000"/>
          </a:xfrm>
        </p:spPr>
        <p:txBody>
          <a:bodyPr>
            <a:noAutofit/>
          </a:bodyPr>
          <a:lstStyle/>
          <a:p>
            <a:r>
              <a:rPr lang="nl-BE" dirty="0" smtClean="0"/>
              <a:t>Multi criteria </a:t>
            </a:r>
            <a:r>
              <a:rPr lang="nl-BE" dirty="0" err="1" smtClean="0"/>
              <a:t>evaluation</a:t>
            </a:r>
            <a:r>
              <a:rPr lang="nl-BE" dirty="0" smtClean="0"/>
              <a:t> model:</a:t>
            </a:r>
            <a:br>
              <a:rPr lang="nl-BE" dirty="0" smtClean="0"/>
            </a:br>
            <a:r>
              <a:rPr lang="nl-BE" dirty="0" smtClean="0"/>
              <a:t>Data </a:t>
            </a:r>
            <a:r>
              <a:rPr lang="nl-BE" dirty="0" err="1" smtClean="0"/>
              <a:t>Envelopment</a:t>
            </a:r>
            <a:r>
              <a:rPr lang="nl-BE" dirty="0" smtClean="0"/>
              <a:t> Analysis (DEA)</a:t>
            </a:r>
            <a:endParaRPr lang="nl-BE" dirty="0"/>
          </a:p>
        </p:txBody>
      </p:sp>
      <p:graphicFrame>
        <p:nvGraphicFramePr>
          <p:cNvPr id="88083" name="Object 19"/>
          <p:cNvGraphicFramePr>
            <a:graphicFrameLocks noChangeAspect="1"/>
          </p:cNvGraphicFramePr>
          <p:nvPr>
            <p:extLst/>
          </p:nvPr>
        </p:nvGraphicFramePr>
        <p:xfrm>
          <a:off x="-199455" y="1779265"/>
          <a:ext cx="9451975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Document" r:id="rId4" imgW="5732467" imgH="1218409" progId="Word.Document.12">
                  <p:embed/>
                </p:oleObj>
              </mc:Choice>
              <mc:Fallback>
                <p:oleObj name="Document" r:id="rId4" imgW="5732467" imgH="121840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9455" y="1779265"/>
                        <a:ext cx="9451975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84" name="Object 20"/>
          <p:cNvGraphicFramePr>
            <a:graphicFrameLocks noChangeAspect="1"/>
          </p:cNvGraphicFramePr>
          <p:nvPr>
            <p:extLst/>
          </p:nvPr>
        </p:nvGraphicFramePr>
        <p:xfrm>
          <a:off x="504825" y="3536950"/>
          <a:ext cx="7075488" cy="340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Document" r:id="rId6" imgW="5720918" imgH="2762381" progId="Word.Document.12">
                  <p:embed/>
                </p:oleObj>
              </mc:Choice>
              <mc:Fallback>
                <p:oleObj name="Document" r:id="rId6" imgW="5720918" imgH="276238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3536950"/>
                        <a:ext cx="7075488" cy="340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3" y="6453336"/>
            <a:ext cx="8640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bg1"/>
                </a:solidFill>
              </a:rPr>
              <a:t>Vandaele N., Decouttere C., ‘</a:t>
            </a:r>
            <a:r>
              <a:rPr lang="nl-BE" sz="1400" dirty="0" err="1" smtClean="0">
                <a:solidFill>
                  <a:schemeClr val="bg1"/>
                </a:solidFill>
              </a:rPr>
              <a:t>Sustainable</a:t>
            </a:r>
            <a:r>
              <a:rPr lang="nl-BE" sz="1400" dirty="0" smtClean="0">
                <a:solidFill>
                  <a:schemeClr val="bg1"/>
                </a:solidFill>
              </a:rPr>
              <a:t> R&amp;D portfolio assessment’, </a:t>
            </a:r>
            <a:r>
              <a:rPr lang="nl-BE" sz="1400" dirty="0" err="1" smtClean="0">
                <a:solidFill>
                  <a:schemeClr val="bg1"/>
                </a:solidFill>
              </a:rPr>
              <a:t>Decision</a:t>
            </a:r>
            <a:r>
              <a:rPr lang="nl-BE" sz="1400" dirty="0" smtClean="0">
                <a:solidFill>
                  <a:schemeClr val="bg1"/>
                </a:solidFill>
              </a:rPr>
              <a:t> Support Systems, 2012</a:t>
            </a:r>
            <a:endParaRPr lang="nl-BE" sz="1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825" y="1080000"/>
            <a:ext cx="781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CCR model: </a:t>
            </a:r>
            <a:r>
              <a:rPr lang="en-US" dirty="0" err="1">
                <a:solidFill>
                  <a:schemeClr val="bg1"/>
                </a:solidFill>
              </a:rPr>
              <a:t>Charnes</a:t>
            </a:r>
            <a:r>
              <a:rPr lang="en-US" dirty="0">
                <a:solidFill>
                  <a:schemeClr val="bg1"/>
                </a:solidFill>
              </a:rPr>
              <a:t>, Cooper &amp; Rhodes [1978]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CRS, Input oriented, Radial</a:t>
            </a:r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2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1387786" y="4057708"/>
            <a:ext cx="2192258" cy="74672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9602" tIns="44801" rIns="89602" bIns="44801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Costs</a:t>
            </a:r>
            <a:endParaRPr lang="nl-BE" dirty="0">
              <a:solidFill>
                <a:schemeClr val="dk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5292299" y="4057707"/>
            <a:ext cx="2066034" cy="74672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9602" tIns="44801" rIns="89602" bIns="44801" anchor="ctr"/>
          <a:lstStyle/>
          <a:p>
            <a:pPr algn="ctr"/>
            <a:r>
              <a:rPr lang="nl-BE" dirty="0">
                <a:solidFill>
                  <a:schemeClr val="dk1"/>
                </a:solidFill>
              </a:rPr>
              <a:t>CM volume</a:t>
            </a:r>
          </a:p>
          <a:p>
            <a:pPr algn="ctr"/>
            <a:r>
              <a:rPr lang="en-US" dirty="0">
                <a:solidFill>
                  <a:schemeClr val="dk1"/>
                </a:solidFill>
              </a:rPr>
              <a:t>Lead times</a:t>
            </a:r>
            <a:endParaRPr lang="nl-BE" dirty="0">
              <a:solidFill>
                <a:schemeClr val="dk1"/>
              </a:solidFill>
            </a:endParaRPr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80045" y="4132160"/>
            <a:ext cx="2000068" cy="629001"/>
          </a:xfrm>
          <a:prstGeom prst="rightArrow">
            <a:avLst>
              <a:gd name="adj1" fmla="val 50000"/>
              <a:gd name="adj2" fmla="val 86644"/>
            </a:avLst>
          </a:prstGeom>
          <a:ln>
            <a:prstDash val="sysDash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9602" tIns="44801" rIns="89602" bIns="44801" anchor="ctr"/>
          <a:lstStyle/>
          <a:p>
            <a:pPr algn="ctr"/>
            <a:r>
              <a:rPr lang="nl-NL" dirty="0" smtClean="0"/>
              <a:t>APP-ASQ model</a:t>
            </a:r>
            <a:endParaRPr lang="nl-NL" dirty="0"/>
          </a:p>
        </p:txBody>
      </p:sp>
      <p:sp>
        <p:nvSpPr>
          <p:cNvPr id="31" name="Title 2"/>
          <p:cNvSpPr txBox="1">
            <a:spLocks/>
          </p:cNvSpPr>
          <p:nvPr/>
        </p:nvSpPr>
        <p:spPr bwMode="auto">
          <a:xfrm>
            <a:off x="719138" y="0"/>
            <a:ext cx="7920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1868" rIns="0" bIns="71868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6339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2686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69027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537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914400"/>
            <a:r>
              <a:rPr lang="en-US" kern="0" dirty="0" smtClean="0"/>
              <a:t>Numerical example: </a:t>
            </a:r>
          </a:p>
          <a:p>
            <a:pPr defTabSz="914400"/>
            <a:r>
              <a:rPr lang="en-US" kern="0" dirty="0" smtClean="0"/>
              <a:t>inputs and outputs for DEA</a:t>
            </a:r>
            <a:endParaRPr lang="en-US" kern="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475875" y="2879700"/>
            <a:ext cx="1800200" cy="76532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Inputs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“efforts”</a:t>
            </a:r>
            <a:endParaRPr kumimoji="0" lang="nl-BE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425216" y="2864003"/>
            <a:ext cx="1800200" cy="76532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Outputs</a:t>
            </a:r>
          </a:p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“rewards”</a:t>
            </a:r>
            <a:endParaRPr lang="nl-BE" sz="20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4" name="Elbow Connector 3"/>
          <p:cNvCxnSpPr/>
          <p:nvPr/>
        </p:nvCxnSpPr>
        <p:spPr bwMode="auto">
          <a:xfrm rot="16200000" flipH="1">
            <a:off x="4350645" y="4112275"/>
            <a:ext cx="12700" cy="3949341"/>
          </a:xfrm>
          <a:prstGeom prst="bentConnector3">
            <a:avLst>
              <a:gd name="adj1" fmla="val 7610520"/>
            </a:avLst>
          </a:prstGeom>
          <a:ln w="85725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75856" y="6228601"/>
            <a:ext cx="2149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Efficiency?</a:t>
            </a:r>
            <a:endParaRPr lang="nl-BE" sz="3200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1387786" y="5013791"/>
            <a:ext cx="2192258" cy="8507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/>
          <a:lstStyle>
            <a:defPPr>
              <a:defRPr lang="nl-B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Technical risk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1196752"/>
            <a:ext cx="6613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S&amp;OP stakeholders: 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“Become as responsive as possible by using outsourcing for the lowest cost and technical risk”</a:t>
            </a:r>
            <a:endParaRPr lang="nl-BE" i="1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576720" y="1527826"/>
            <a:ext cx="867579" cy="654031"/>
            <a:chOff x="584163" y="1255971"/>
            <a:chExt cx="7512091" cy="5663052"/>
          </a:xfrm>
          <a:noFill/>
        </p:grpSpPr>
        <p:sp>
          <p:nvSpPr>
            <p:cNvPr id="13" name="Oval 1"/>
            <p:cNvSpPr>
              <a:spLocks noChangeAspect="1"/>
            </p:cNvSpPr>
            <p:nvPr/>
          </p:nvSpPr>
          <p:spPr>
            <a:xfrm>
              <a:off x="584163" y="1255971"/>
              <a:ext cx="7475121" cy="5629413"/>
            </a:xfrm>
            <a:custGeom>
              <a:avLst/>
              <a:gdLst/>
              <a:ahLst/>
              <a:cxnLst/>
              <a:rect l="l" t="t" r="r" b="b"/>
              <a:pathLst>
                <a:path w="5832648" h="4392488">
                  <a:moveTo>
                    <a:pt x="2916324" y="0"/>
                  </a:moveTo>
                  <a:cubicBezTo>
                    <a:pt x="4526965" y="0"/>
                    <a:pt x="5832648" y="983292"/>
                    <a:pt x="5832648" y="2196244"/>
                  </a:cubicBezTo>
                  <a:cubicBezTo>
                    <a:pt x="5832648" y="3409196"/>
                    <a:pt x="4526965" y="4392488"/>
                    <a:pt x="2916324" y="4392488"/>
                  </a:cubicBezTo>
                  <a:cubicBezTo>
                    <a:pt x="1305683" y="4392488"/>
                    <a:pt x="0" y="3409196"/>
                    <a:pt x="0" y="2196244"/>
                  </a:cubicBezTo>
                  <a:cubicBezTo>
                    <a:pt x="0" y="983292"/>
                    <a:pt x="1305683" y="0"/>
                    <a:pt x="2916324" y="0"/>
                  </a:cubicBezTo>
                  <a:close/>
                </a:path>
              </a:pathLst>
            </a:custGeom>
            <a:grpFill/>
            <a:ln w="19050">
              <a:solidFill>
                <a:schemeClr val="tx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4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4" name="Oval 1"/>
            <p:cNvSpPr/>
            <p:nvPr/>
          </p:nvSpPr>
          <p:spPr>
            <a:xfrm>
              <a:off x="1726195" y="4070678"/>
              <a:ext cx="5191059" cy="1954657"/>
            </a:xfrm>
            <a:custGeom>
              <a:avLst/>
              <a:gdLst/>
              <a:ahLst/>
              <a:cxnLst/>
              <a:rect l="l" t="t" r="r" b="b"/>
              <a:pathLst>
                <a:path w="5832648" h="2196244">
                  <a:moveTo>
                    <a:pt x="0" y="0"/>
                  </a:moveTo>
                  <a:lnTo>
                    <a:pt x="5832648" y="0"/>
                  </a:lnTo>
                  <a:cubicBezTo>
                    <a:pt x="5832648" y="1212952"/>
                    <a:pt x="4526965" y="2196244"/>
                    <a:pt x="2916324" y="2196244"/>
                  </a:cubicBezTo>
                  <a:cubicBezTo>
                    <a:pt x="1305683" y="2196244"/>
                    <a:pt x="0" y="1212952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4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5" name="Oval 1"/>
            <p:cNvSpPr/>
            <p:nvPr/>
          </p:nvSpPr>
          <p:spPr>
            <a:xfrm flipV="1">
              <a:off x="1726195" y="2116021"/>
              <a:ext cx="5191059" cy="1954657"/>
            </a:xfrm>
            <a:custGeom>
              <a:avLst/>
              <a:gdLst/>
              <a:ahLst/>
              <a:cxnLst/>
              <a:rect l="l" t="t" r="r" b="b"/>
              <a:pathLst>
                <a:path w="5832648" h="2196244">
                  <a:moveTo>
                    <a:pt x="0" y="0"/>
                  </a:moveTo>
                  <a:lnTo>
                    <a:pt x="5832648" y="0"/>
                  </a:lnTo>
                  <a:cubicBezTo>
                    <a:pt x="5832648" y="1212952"/>
                    <a:pt x="4526965" y="2196244"/>
                    <a:pt x="2916324" y="2196244"/>
                  </a:cubicBezTo>
                  <a:cubicBezTo>
                    <a:pt x="1305683" y="2196244"/>
                    <a:pt x="0" y="1212952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4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982543" y="4129317"/>
              <a:ext cx="13458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335022" y="3358561"/>
              <a:ext cx="1185613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495241" y="2678425"/>
              <a:ext cx="1153568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551011" y="2251756"/>
              <a:ext cx="1089481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648809" y="4311005"/>
              <a:ext cx="13458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788896" y="2526555"/>
              <a:ext cx="13458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40" dirty="0">
                  <a:solidFill>
                    <a:schemeClr val="tx2">
                      <a:lumMod val="25000"/>
                    </a:schemeClr>
                  </a:solidFill>
                </a:rPr>
                <a:t> 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1483611" y="1984834"/>
              <a:ext cx="13458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4378298" y="5065721"/>
              <a:ext cx="13458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670540" y="4783693"/>
              <a:ext cx="13458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3969245" y="3563107"/>
              <a:ext cx="704959" cy="769045"/>
            </a:xfrm>
            <a:prstGeom prst="downArrow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4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847720" y="1512319"/>
              <a:ext cx="13458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628563" y="1512319"/>
              <a:ext cx="13458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79131" y="3769294"/>
              <a:ext cx="2318232" cy="285148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sz="154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79131" y="4067534"/>
              <a:ext cx="2485146" cy="285148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sz="1540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4860031" y="2559504"/>
              <a:ext cx="1299479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242394" y="4437112"/>
              <a:ext cx="13458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893062" y="4908937"/>
              <a:ext cx="13458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154162" y="5343427"/>
              <a:ext cx="13458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6516216" y="2526555"/>
              <a:ext cx="1162163" cy="566794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588224" y="4663162"/>
              <a:ext cx="15080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5248797" y="3245749"/>
              <a:ext cx="1339427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93061" y="3707731"/>
              <a:ext cx="590548" cy="285148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821203" y="3707731"/>
              <a:ext cx="590548" cy="285148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495241" y="6025335"/>
              <a:ext cx="13458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575882" y="6026060"/>
              <a:ext cx="1345830" cy="533845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4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  <p:sp>
        <p:nvSpPr>
          <p:cNvPr id="5" name="Down Arrow 4"/>
          <p:cNvSpPr/>
          <p:nvPr/>
        </p:nvSpPr>
        <p:spPr bwMode="auto">
          <a:xfrm rot="2238986">
            <a:off x="3165155" y="2207289"/>
            <a:ext cx="559908" cy="48017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6" name="Down Arrow 45"/>
          <p:cNvSpPr/>
          <p:nvPr/>
        </p:nvSpPr>
        <p:spPr bwMode="auto">
          <a:xfrm rot="18961497">
            <a:off x="4859981" y="2187923"/>
            <a:ext cx="559908" cy="48017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83059" y="4579429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optimal </a:t>
            </a:r>
            <a:r>
              <a:rPr lang="en-US" i="1" dirty="0">
                <a:solidFill>
                  <a:schemeClr val="bg1"/>
                </a:solidFill>
              </a:rPr>
              <a:t>cost</a:t>
            </a:r>
          </a:p>
        </p:txBody>
      </p:sp>
    </p:spTree>
    <p:extLst>
      <p:ext uri="{BB962C8B-B14F-4D97-AF65-F5344CB8AC3E}">
        <p14:creationId xmlns:p14="http://schemas.microsoft.com/office/powerpoint/2010/main" val="414085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APP-ASQ </a:t>
            </a:r>
            <a:r>
              <a:rPr lang="nl-BE" dirty="0" err="1" smtClean="0"/>
              <a:t>deep</a:t>
            </a:r>
            <a:r>
              <a:rPr lang="nl-BE" dirty="0" smtClean="0"/>
              <a:t> </a:t>
            </a:r>
            <a:r>
              <a:rPr lang="nl-BE" dirty="0" err="1" smtClean="0"/>
              <a:t>dive</a:t>
            </a:r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821"/>
            <a:ext cx="9144000" cy="54005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-900608" y="5877272"/>
            <a:ext cx="10729192" cy="1340768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83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 dimensional efficiency</a:t>
            </a:r>
            <a:endParaRPr lang="nl-BE" dirty="0"/>
          </a:p>
        </p:txBody>
      </p:sp>
      <p:pic>
        <p:nvPicPr>
          <p:cNvPr id="10242" name="Picture 2" descr="http://1.nieuwsbladcdn.be/Assets/Images_Upload/2013/05/16/11a6fff2-bde0-11e2-971a-f3af4c832532_web_scale_0.1158537_0.1158537_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2" y="1268760"/>
            <a:ext cx="8208912" cy="549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7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Scenario data </a:t>
            </a:r>
            <a:r>
              <a:rPr lang="nl-BE" dirty="0" err="1" smtClean="0"/>
              <a:t>and</a:t>
            </a:r>
            <a:r>
              <a:rPr lang="nl-BE" dirty="0" smtClean="0"/>
              <a:t> efficiency</a:t>
            </a:r>
            <a:endParaRPr lang="nl-B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12776"/>
            <a:ext cx="7347329" cy="1016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5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dirty="0" smtClean="0"/>
              <a:t>Scenario list</a:t>
            </a:r>
            <a:endParaRPr lang="nl-BE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571" y="1"/>
            <a:ext cx="495486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4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552612" y="1610151"/>
          <a:ext cx="810133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analysis</a:t>
            </a:r>
            <a:endParaRPr lang="nl-BE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1268760"/>
            <a:ext cx="2160240" cy="2880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charset="0"/>
              </a:rPr>
              <a:t>Inflexible 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supplier</a:t>
            </a:r>
            <a:endParaRPr lang="nl-BE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1268760"/>
            <a:ext cx="2160240" cy="2880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Flexible supplier</a:t>
            </a:r>
            <a:endParaRPr lang="nl-BE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0869" y="1268760"/>
            <a:ext cx="2195467" cy="2871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Mixed supplier</a:t>
            </a:r>
            <a:endParaRPr lang="nl-BE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4244" y="1550441"/>
            <a:ext cx="1403648" cy="2880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Setup variability</a:t>
            </a:r>
            <a:endParaRPr lang="nl-BE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2280" y="1550441"/>
            <a:ext cx="504056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LMH</a:t>
            </a:r>
            <a:endParaRPr lang="nl-BE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1495" y="4852775"/>
            <a:ext cx="1019688" cy="27699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Arial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Flat 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516216" y="4852775"/>
            <a:ext cx="1071008" cy="27699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Arial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err="1" smtClean="0"/>
              <a:t>Fluct</a:t>
            </a:r>
            <a:r>
              <a:rPr lang="en-US" dirty="0" smtClean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94244" y="5128940"/>
            <a:ext cx="1568352" cy="27699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Demand  variability</a:t>
            </a:r>
            <a:endParaRPr lang="nl-BE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16216" y="5128940"/>
            <a:ext cx="367060" cy="27699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lo</a:t>
            </a:r>
            <a:endParaRPr lang="nl-BE" dirty="0"/>
          </a:p>
        </p:txBody>
      </p:sp>
      <p:sp>
        <p:nvSpPr>
          <p:cNvPr id="19" name="TextBox 18"/>
          <p:cNvSpPr txBox="1"/>
          <p:nvPr/>
        </p:nvSpPr>
        <p:spPr>
          <a:xfrm>
            <a:off x="7227184" y="5128940"/>
            <a:ext cx="360040" cy="27699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hi</a:t>
            </a:r>
            <a:endParaRPr lang="nl-BE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99692" y="5128940"/>
            <a:ext cx="432048" cy="27699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mo</a:t>
            </a:r>
            <a:endParaRPr lang="nl-BE" dirty="0"/>
          </a:p>
        </p:txBody>
      </p:sp>
      <p:sp>
        <p:nvSpPr>
          <p:cNvPr id="25" name="TextBox 24"/>
          <p:cNvSpPr txBox="1"/>
          <p:nvPr/>
        </p:nvSpPr>
        <p:spPr>
          <a:xfrm>
            <a:off x="7594244" y="4852775"/>
            <a:ext cx="1658276" cy="27699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Demand  seasonality</a:t>
            </a:r>
            <a:endParaRPr lang="nl-BE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27915" y="4852775"/>
            <a:ext cx="1019688" cy="27699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Arial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Flat </a:t>
            </a:r>
            <a:endParaRPr lang="en-US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4374631" y="4852775"/>
            <a:ext cx="1071008" cy="27699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Arial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err="1" smtClean="0"/>
              <a:t>Fluct</a:t>
            </a:r>
            <a:r>
              <a:rPr lang="en-US" dirty="0" smtClean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77114" y="5128940"/>
            <a:ext cx="367060" cy="27699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lo</a:t>
            </a:r>
            <a:endParaRPr lang="nl-BE" dirty="0"/>
          </a:p>
        </p:txBody>
      </p:sp>
      <p:sp>
        <p:nvSpPr>
          <p:cNvPr id="24" name="TextBox 23"/>
          <p:cNvSpPr txBox="1"/>
          <p:nvPr/>
        </p:nvSpPr>
        <p:spPr>
          <a:xfrm>
            <a:off x="5088082" y="5128940"/>
            <a:ext cx="360040" cy="27699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hi</a:t>
            </a:r>
            <a:endParaRPr lang="nl-BE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60590" y="5128940"/>
            <a:ext cx="432048" cy="27699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mo</a:t>
            </a:r>
            <a:endParaRPr lang="nl-BE" dirty="0"/>
          </a:p>
        </p:txBody>
      </p:sp>
      <p:sp>
        <p:nvSpPr>
          <p:cNvPr id="27" name="TextBox 26"/>
          <p:cNvSpPr txBox="1"/>
          <p:nvPr/>
        </p:nvSpPr>
        <p:spPr>
          <a:xfrm>
            <a:off x="1210622" y="4852775"/>
            <a:ext cx="1019688" cy="27699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Arial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Flat </a:t>
            </a:r>
            <a:endParaRPr lang="en-US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2259821" y="4852775"/>
            <a:ext cx="1071008" cy="27699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Arial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err="1" smtClean="0"/>
              <a:t>Fluct</a:t>
            </a:r>
            <a:r>
              <a:rPr lang="en-US" dirty="0" smtClean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59821" y="5128940"/>
            <a:ext cx="367060" cy="27699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lo</a:t>
            </a:r>
            <a:endParaRPr lang="nl-BE" dirty="0"/>
          </a:p>
        </p:txBody>
      </p:sp>
      <p:sp>
        <p:nvSpPr>
          <p:cNvPr id="30" name="TextBox 29"/>
          <p:cNvSpPr txBox="1"/>
          <p:nvPr/>
        </p:nvSpPr>
        <p:spPr>
          <a:xfrm>
            <a:off x="2970789" y="5128940"/>
            <a:ext cx="360040" cy="27699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hi</a:t>
            </a:r>
            <a:endParaRPr lang="nl-BE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43297" y="5128940"/>
            <a:ext cx="432048" cy="27699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mo</a:t>
            </a:r>
            <a:endParaRPr lang="nl-BE" dirty="0"/>
          </a:p>
        </p:txBody>
      </p:sp>
      <p:sp>
        <p:nvSpPr>
          <p:cNvPr id="32" name="TextBox 31"/>
          <p:cNvSpPr txBox="1"/>
          <p:nvPr/>
        </p:nvSpPr>
        <p:spPr>
          <a:xfrm>
            <a:off x="5462877" y="5128940"/>
            <a:ext cx="367060" cy="27699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lo</a:t>
            </a:r>
            <a:endParaRPr lang="nl-BE" dirty="0"/>
          </a:p>
        </p:txBody>
      </p:sp>
      <p:sp>
        <p:nvSpPr>
          <p:cNvPr id="33" name="TextBox 32"/>
          <p:cNvSpPr txBox="1"/>
          <p:nvPr/>
        </p:nvSpPr>
        <p:spPr>
          <a:xfrm>
            <a:off x="6173845" y="5128940"/>
            <a:ext cx="360040" cy="27699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hi</a:t>
            </a:r>
            <a:endParaRPr lang="nl-BE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46353" y="5128940"/>
            <a:ext cx="432048" cy="27699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mo</a:t>
            </a:r>
            <a:endParaRPr lang="nl-BE" dirty="0"/>
          </a:p>
        </p:txBody>
      </p:sp>
      <p:sp>
        <p:nvSpPr>
          <p:cNvPr id="35" name="TextBox 34"/>
          <p:cNvSpPr txBox="1"/>
          <p:nvPr/>
        </p:nvSpPr>
        <p:spPr>
          <a:xfrm>
            <a:off x="3338858" y="5128940"/>
            <a:ext cx="367060" cy="27699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lo</a:t>
            </a:r>
            <a:endParaRPr lang="nl-BE" dirty="0"/>
          </a:p>
        </p:txBody>
      </p:sp>
      <p:sp>
        <p:nvSpPr>
          <p:cNvPr id="36" name="TextBox 35"/>
          <p:cNvSpPr txBox="1"/>
          <p:nvPr/>
        </p:nvSpPr>
        <p:spPr>
          <a:xfrm>
            <a:off x="4049826" y="5128940"/>
            <a:ext cx="360040" cy="27699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hi</a:t>
            </a:r>
            <a:endParaRPr lang="nl-BE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22334" y="5128940"/>
            <a:ext cx="432048" cy="27699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mo</a:t>
            </a:r>
            <a:endParaRPr lang="nl-BE" dirty="0"/>
          </a:p>
        </p:txBody>
      </p:sp>
      <p:sp>
        <p:nvSpPr>
          <p:cNvPr id="38" name="TextBox 37"/>
          <p:cNvSpPr txBox="1"/>
          <p:nvPr/>
        </p:nvSpPr>
        <p:spPr>
          <a:xfrm>
            <a:off x="1197648" y="5128940"/>
            <a:ext cx="367060" cy="27699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lo</a:t>
            </a:r>
            <a:endParaRPr lang="nl-BE" dirty="0"/>
          </a:p>
        </p:txBody>
      </p:sp>
      <p:sp>
        <p:nvSpPr>
          <p:cNvPr id="39" name="TextBox 38"/>
          <p:cNvSpPr txBox="1"/>
          <p:nvPr/>
        </p:nvSpPr>
        <p:spPr>
          <a:xfrm>
            <a:off x="1908616" y="5128940"/>
            <a:ext cx="360040" cy="27699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hi</a:t>
            </a:r>
            <a:endParaRPr lang="nl-BE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1124" y="5128940"/>
            <a:ext cx="432048" cy="27699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mo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7069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Contracted</a:t>
            </a:r>
            <a:r>
              <a:rPr lang="nl-BE" dirty="0" smtClean="0"/>
              <a:t> volume versus risk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cost</a:t>
            </a:r>
            <a:endParaRPr lang="nl-B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" y="1714500"/>
            <a:ext cx="9144000" cy="51435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6372200" y="4941168"/>
            <a:ext cx="1152128" cy="72008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524328" y="4941168"/>
            <a:ext cx="1368152" cy="57606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rPr>
              <a:t>Mixed supplier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accent2"/>
                </a:solidFill>
                <a:latin typeface="Arial" charset="0"/>
              </a:rPr>
              <a:t>Fluctuating seasonality</a:t>
            </a:r>
            <a:endParaRPr kumimoji="0" lang="nl-BE" sz="1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770603" y="5157192"/>
            <a:ext cx="1152128" cy="720080"/>
          </a:xfrm>
          <a:prstGeom prst="ellipse">
            <a:avLst/>
          </a:prstGeom>
          <a:noFill/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003902" y="5918551"/>
            <a:ext cx="1573361" cy="57606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Arial" charset="0"/>
              </a:rPr>
              <a:t>Mixed supplier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FF9900"/>
                </a:solidFill>
                <a:latin typeface="Arial" charset="0"/>
              </a:rPr>
              <a:t>Flat seasonality</a:t>
            </a:r>
            <a:endParaRPr kumimoji="0" lang="nl-BE" sz="1600" b="0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211960" y="2348880"/>
            <a:ext cx="1152128" cy="72008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70321" y="2091686"/>
            <a:ext cx="1704819" cy="576064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rPr>
              <a:t>Flex supplier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accent1"/>
                </a:solidFill>
                <a:latin typeface="Arial" charset="0"/>
              </a:rPr>
              <a:t>Flat seasonality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rPr>
              <a:t>Low demand variability</a:t>
            </a:r>
            <a:endParaRPr kumimoji="0" lang="nl-BE" sz="1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364088" y="3645023"/>
            <a:ext cx="1213175" cy="932759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98677" y="3600400"/>
            <a:ext cx="1704819" cy="576064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Flex supplier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solidFill>
                  <a:srgbClr val="C00000"/>
                </a:solidFill>
                <a:latin typeface="Arial" charset="0"/>
              </a:rPr>
              <a:t>Fluct</a:t>
            </a:r>
            <a:r>
              <a:rPr lang="en-US" sz="1400" dirty="0" smtClean="0">
                <a:solidFill>
                  <a:srgbClr val="C00000"/>
                </a:solidFill>
                <a:latin typeface="Arial" charset="0"/>
              </a:rPr>
              <a:t> seasonality</a:t>
            </a:r>
            <a:endParaRPr kumimoji="0" lang="nl-BE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 rot="21400049">
            <a:off x="478015" y="5425857"/>
            <a:ext cx="4322693" cy="1171691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697632" y="4962992"/>
            <a:ext cx="1704819" cy="576064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Inflex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 supplier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4427838" y="4073727"/>
            <a:ext cx="1152128" cy="72008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221033" y="3761320"/>
            <a:ext cx="2160240" cy="576064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rPr>
              <a:t>Flex supplier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accent1"/>
                </a:solidFill>
                <a:latin typeface="Arial" charset="0"/>
              </a:rPr>
              <a:t>Flat seasonality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accent1"/>
                </a:solidFill>
                <a:latin typeface="Arial" charset="0"/>
              </a:rPr>
              <a:t>Mod-Hi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rPr>
              <a:t> demand variability</a:t>
            </a:r>
            <a:endParaRPr kumimoji="0" lang="nl-BE" sz="1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67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Lead time</a:t>
            </a:r>
            <a:r>
              <a:rPr lang="nl-BE" baseline="30000" dirty="0" smtClean="0"/>
              <a:t>-1</a:t>
            </a:r>
            <a:r>
              <a:rPr lang="nl-BE" dirty="0" smtClean="0"/>
              <a:t> versus </a:t>
            </a:r>
            <a:r>
              <a:rPr lang="nl-BE" dirty="0"/>
              <a:t>risk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cost</a:t>
            </a:r>
            <a:endParaRPr lang="nl-B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4594793" y="2253940"/>
            <a:ext cx="1152128" cy="72008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974319" y="2445426"/>
            <a:ext cx="1704819" cy="576064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rPr>
              <a:t>Flex supplier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accent1"/>
                </a:solidFill>
                <a:latin typeface="Arial" charset="0"/>
              </a:rPr>
              <a:t>Flat seasonality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rPr>
              <a:t>Low demand variability</a:t>
            </a:r>
            <a:endParaRPr kumimoji="0" lang="nl-BE" sz="1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436096" y="5710937"/>
            <a:ext cx="1008112" cy="598383"/>
          </a:xfrm>
          <a:prstGeom prst="ellipse">
            <a:avLst/>
          </a:prstGeom>
          <a:noFill/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-149698" y="5774373"/>
            <a:ext cx="1704819" cy="576064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Inflex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 supplier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Fluct</a:t>
            </a:r>
            <a:r>
              <a:rPr lang="en-US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 seasonality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5652120" y="5157192"/>
            <a:ext cx="1152128" cy="720080"/>
          </a:xfrm>
          <a:prstGeom prst="ellipse">
            <a:avLst/>
          </a:prstGeom>
          <a:noFill/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953946" y="5067314"/>
            <a:ext cx="1573361" cy="57606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Arial" charset="0"/>
              </a:rPr>
              <a:t>Mixed supplier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FF9900"/>
                </a:solidFill>
                <a:latin typeface="Arial" charset="0"/>
              </a:rPr>
              <a:t>Flat seasonality</a:t>
            </a:r>
            <a:endParaRPr kumimoji="0" lang="nl-BE" sz="1600" b="0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594793" y="4160240"/>
            <a:ext cx="1152128" cy="72008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99931" y="3926346"/>
            <a:ext cx="2160240" cy="576064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rPr>
              <a:t>Flex supplier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accent1"/>
                </a:solidFill>
                <a:latin typeface="Arial" charset="0"/>
              </a:rPr>
              <a:t>Flat seasonality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accent1"/>
                </a:solidFill>
                <a:latin typeface="Arial" charset="0"/>
              </a:rPr>
              <a:t>Mod-Hi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rPr>
              <a:t> demand variability</a:t>
            </a:r>
            <a:endParaRPr kumimoji="0" lang="nl-BE" sz="1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545921" y="4779601"/>
            <a:ext cx="1213175" cy="932759"/>
          </a:xfrm>
          <a:prstGeom prst="ellipse">
            <a:avLst/>
          </a:prstGeom>
          <a:noFill/>
          <a:ln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780510" y="4734978"/>
            <a:ext cx="1704819" cy="576064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Flex supplier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 smtClean="0">
                <a:solidFill>
                  <a:srgbClr val="C00000"/>
                </a:solidFill>
                <a:latin typeface="Arial" charset="0"/>
              </a:rPr>
              <a:t>Fluct</a:t>
            </a:r>
            <a:r>
              <a:rPr lang="en-US" sz="1600" dirty="0" smtClean="0">
                <a:solidFill>
                  <a:srgbClr val="C00000"/>
                </a:solidFill>
                <a:latin typeface="Arial" charset="0"/>
              </a:rPr>
              <a:t> seasonality</a:t>
            </a:r>
            <a:endParaRPr kumimoji="0" lang="nl-BE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434379" y="5734221"/>
            <a:ext cx="1008112" cy="598383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nl-BE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368749" y="5745380"/>
            <a:ext cx="1704819" cy="576064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Inflex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 supplier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7030A0"/>
                </a:solidFill>
                <a:latin typeface="Arial" charset="0"/>
              </a:rPr>
              <a:t>Flat seasonality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2204446" y="5438049"/>
            <a:ext cx="1152128" cy="72008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356574" y="5438049"/>
            <a:ext cx="1368152" cy="57606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rPr>
              <a:t>Mixed supplier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accent2"/>
                </a:solidFill>
                <a:latin typeface="Arial" charset="0"/>
              </a:rPr>
              <a:t>Fluctuating seasonality</a:t>
            </a:r>
            <a:endParaRPr kumimoji="0" lang="nl-BE" sz="1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8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</a:t>
            </a:r>
            <a:r>
              <a:rPr lang="nl-BE" dirty="0" err="1" smtClean="0"/>
              <a:t>onclusions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S&amp;OP</a:t>
            </a:r>
          </a:p>
          <a:p>
            <a:pPr lvl="1"/>
            <a:r>
              <a:rPr lang="nl-BE" dirty="0" err="1" smtClean="0"/>
              <a:t>Stochastic</a:t>
            </a:r>
            <a:r>
              <a:rPr lang="nl-BE" dirty="0" smtClean="0"/>
              <a:t> model per </a:t>
            </a:r>
            <a:r>
              <a:rPr lang="nl-BE" dirty="0" err="1" smtClean="0"/>
              <a:t>period</a:t>
            </a:r>
            <a:endParaRPr lang="nl-BE" dirty="0" smtClean="0"/>
          </a:p>
          <a:p>
            <a:pPr lvl="1"/>
            <a:r>
              <a:rPr lang="nl-BE" dirty="0" err="1" smtClean="0"/>
              <a:t>Deterministic</a:t>
            </a:r>
            <a:r>
              <a:rPr lang="nl-BE" dirty="0" smtClean="0"/>
              <a:t> model </a:t>
            </a:r>
            <a:r>
              <a:rPr lang="nl-BE" dirty="0" err="1" smtClean="0"/>
              <a:t>connecting</a:t>
            </a:r>
            <a:r>
              <a:rPr lang="nl-BE" dirty="0" smtClean="0"/>
              <a:t> the </a:t>
            </a:r>
            <a:r>
              <a:rPr lang="nl-BE" dirty="0" err="1" smtClean="0"/>
              <a:t>periods</a:t>
            </a:r>
            <a:endParaRPr lang="nl-BE" dirty="0" smtClean="0"/>
          </a:p>
          <a:p>
            <a:pPr lvl="1"/>
            <a:r>
              <a:rPr lang="nl-BE" dirty="0" smtClean="0"/>
              <a:t>Non </a:t>
            </a:r>
            <a:r>
              <a:rPr lang="nl-BE" dirty="0" err="1" smtClean="0"/>
              <a:t>Parametric</a:t>
            </a:r>
            <a:r>
              <a:rPr lang="nl-BE" dirty="0" smtClean="0"/>
              <a:t> approach: multiple </a:t>
            </a:r>
            <a:r>
              <a:rPr lang="nl-BE" dirty="0" err="1" smtClean="0"/>
              <a:t>KPI’s</a:t>
            </a:r>
            <a:endParaRPr lang="nl-BE" dirty="0" smtClean="0"/>
          </a:p>
          <a:p>
            <a:pPr lvl="1"/>
            <a:endParaRPr lang="nl-BE" dirty="0" smtClean="0"/>
          </a:p>
          <a:p>
            <a:r>
              <a:rPr lang="nl-BE" dirty="0" err="1" smtClean="0"/>
              <a:t>Illustration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Contract Manufacturing, more </a:t>
            </a:r>
            <a:r>
              <a:rPr lang="nl-BE" dirty="0" err="1" smtClean="0"/>
              <a:t>widely</a:t>
            </a:r>
            <a:r>
              <a:rPr lang="nl-BE" dirty="0" smtClean="0"/>
              <a:t> </a:t>
            </a:r>
            <a:r>
              <a:rPr lang="nl-BE" dirty="0" err="1" smtClean="0"/>
              <a:t>applicable</a:t>
            </a:r>
            <a:endParaRPr lang="nl-BE" dirty="0" smtClean="0"/>
          </a:p>
          <a:p>
            <a:endParaRPr lang="nl-BE" dirty="0"/>
          </a:p>
          <a:p>
            <a:r>
              <a:rPr lang="nl-BE" dirty="0" err="1" smtClean="0"/>
              <a:t>Current</a:t>
            </a:r>
            <a:r>
              <a:rPr lang="nl-BE" dirty="0" smtClean="0"/>
              <a:t>/</a:t>
            </a:r>
            <a:r>
              <a:rPr lang="nl-BE" dirty="0" err="1" smtClean="0"/>
              <a:t>Future</a:t>
            </a:r>
            <a:r>
              <a:rPr lang="nl-BE" dirty="0" smtClean="0"/>
              <a:t>: </a:t>
            </a:r>
          </a:p>
          <a:p>
            <a:pPr lvl="1"/>
            <a:r>
              <a:rPr lang="nl-BE" dirty="0" err="1" smtClean="0"/>
              <a:t>Refinements</a:t>
            </a:r>
            <a:endParaRPr lang="nl-BE" dirty="0" smtClean="0"/>
          </a:p>
          <a:p>
            <a:pPr lvl="1"/>
            <a:r>
              <a:rPr lang="nl-BE" dirty="0" err="1" smtClean="0"/>
              <a:t>Convergence</a:t>
            </a:r>
            <a:endParaRPr lang="nl-BE" dirty="0" smtClean="0"/>
          </a:p>
          <a:p>
            <a:pPr lvl="1"/>
            <a:r>
              <a:rPr lang="nl-BE" dirty="0" smtClean="0"/>
              <a:t>KPI assessments</a:t>
            </a:r>
          </a:p>
          <a:p>
            <a:pPr lvl="1"/>
            <a:r>
              <a:rPr lang="nl-BE" dirty="0" smtClean="0"/>
              <a:t>Full real life case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8E6A-08C9-49B9-A7D5-27A98AD8C28F}" type="slidenum">
              <a:rPr lang="nl-NL" smtClean="0"/>
              <a:pPr/>
              <a:t>29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730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this presentation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D61-E8B6-E041-9D61-71A033DF76C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135030" y="1556792"/>
            <a:ext cx="7037370" cy="5051005"/>
          </a:xfrm>
        </p:spPr>
        <p:txBody>
          <a:bodyPr>
            <a:normAutofit lnSpcReduction="10000"/>
          </a:bodyPr>
          <a:lstStyle/>
          <a:p>
            <a:pPr marL="224088" indent="-224088">
              <a:spcBef>
                <a:spcPts val="2738"/>
              </a:spcBef>
              <a:buFont typeface="Wingdings" pitchFamily="2" charset="2"/>
              <a:buChar char="§"/>
            </a:pPr>
            <a:r>
              <a:rPr lang="en-US" sz="1540" b="1" dirty="0"/>
              <a:t>Motivate </a:t>
            </a:r>
            <a:r>
              <a:rPr lang="en-US" sz="1540" dirty="0"/>
              <a:t>the issue of </a:t>
            </a:r>
            <a:r>
              <a:rPr lang="en-US" sz="1540" b="1" dirty="0"/>
              <a:t>contract manufacturing</a:t>
            </a:r>
            <a:r>
              <a:rPr lang="en-US" sz="1540" dirty="0"/>
              <a:t> and </a:t>
            </a:r>
            <a:r>
              <a:rPr lang="en-US" sz="1540" b="1" dirty="0"/>
              <a:t>explain </a:t>
            </a:r>
            <a:r>
              <a:rPr lang="en-US" sz="1540" dirty="0"/>
              <a:t>its relevance and </a:t>
            </a:r>
            <a:r>
              <a:rPr lang="en-US" sz="1540" b="1" dirty="0"/>
              <a:t>impact on strategic-tactical planning</a:t>
            </a:r>
          </a:p>
          <a:p>
            <a:pPr marL="224088" indent="-224088">
              <a:spcBef>
                <a:spcPts val="2738"/>
              </a:spcBef>
              <a:buFont typeface="Wingdings" pitchFamily="2" charset="2"/>
              <a:buChar char="§"/>
            </a:pPr>
            <a:r>
              <a:rPr lang="en-US" sz="1540" dirty="0"/>
              <a:t>Introduce a </a:t>
            </a:r>
            <a:r>
              <a:rPr lang="en-US" sz="1540" b="1" dirty="0"/>
              <a:t>DEA-based approach </a:t>
            </a:r>
            <a:r>
              <a:rPr lang="en-US" sz="1540" dirty="0"/>
              <a:t>for </a:t>
            </a:r>
            <a:r>
              <a:rPr lang="en-US" sz="1540" b="1" dirty="0"/>
              <a:t>robust </a:t>
            </a:r>
            <a:r>
              <a:rPr lang="en-US" sz="1540" dirty="0" smtClean="0"/>
              <a:t>multi-criteria</a:t>
            </a:r>
            <a:r>
              <a:rPr lang="en-US" sz="1540" dirty="0"/>
              <a:t/>
            </a:r>
            <a:br>
              <a:rPr lang="en-US" sz="1540" dirty="0"/>
            </a:br>
            <a:r>
              <a:rPr lang="en-US" sz="1540" b="1" dirty="0"/>
              <a:t>decision-making</a:t>
            </a:r>
            <a:r>
              <a:rPr lang="en-US" sz="1540" dirty="0"/>
              <a:t> </a:t>
            </a:r>
            <a:r>
              <a:rPr lang="en-US" sz="1540" dirty="0" smtClean="0"/>
              <a:t>on top of a combined </a:t>
            </a:r>
            <a:r>
              <a:rPr lang="en-US" sz="1540" b="1" dirty="0" smtClean="0"/>
              <a:t>stochastic MILP model </a:t>
            </a:r>
            <a:r>
              <a:rPr lang="en-US" sz="1540" dirty="0"/>
              <a:t>to “evaluate”</a:t>
            </a:r>
            <a:br>
              <a:rPr lang="en-US" sz="1540" dirty="0"/>
            </a:br>
            <a:r>
              <a:rPr lang="en-US" sz="1540" dirty="0"/>
              <a:t>strategic decisions at </a:t>
            </a:r>
            <a:r>
              <a:rPr lang="en-US" sz="1540" dirty="0" smtClean="0"/>
              <a:t>the tactical </a:t>
            </a:r>
            <a:r>
              <a:rPr lang="en-US" sz="1540" dirty="0"/>
              <a:t>level</a:t>
            </a:r>
            <a:endParaRPr lang="en-US" sz="1540" b="1" dirty="0"/>
          </a:p>
          <a:p>
            <a:pPr marL="224088" indent="-224088">
              <a:spcBef>
                <a:spcPts val="2738"/>
              </a:spcBef>
              <a:buFont typeface="Wingdings" pitchFamily="2" charset="2"/>
              <a:buChar char="§"/>
            </a:pPr>
            <a:r>
              <a:rPr lang="en-US" sz="1540" dirty="0" smtClean="0"/>
              <a:t>In higher level </a:t>
            </a:r>
            <a:r>
              <a:rPr lang="en-US" sz="1540" dirty="0"/>
              <a:t>decision </a:t>
            </a:r>
            <a:r>
              <a:rPr lang="en-US" sz="1540" dirty="0" smtClean="0"/>
              <a:t>making, we typically face:</a:t>
            </a:r>
          </a:p>
          <a:p>
            <a:pPr marL="623390" lvl="1" indent="-224088">
              <a:spcBef>
                <a:spcPts val="2738"/>
              </a:spcBef>
              <a:buFont typeface="Courier New" panose="02070309020205020404" pitchFamily="49" charset="0"/>
              <a:buChar char="o"/>
            </a:pPr>
            <a:r>
              <a:rPr lang="en-US" sz="1200" dirty="0" smtClean="0"/>
              <a:t>Different </a:t>
            </a:r>
            <a:r>
              <a:rPr lang="en-US" sz="1200" b="1" dirty="0" smtClean="0"/>
              <a:t>stakeholders</a:t>
            </a:r>
            <a:r>
              <a:rPr lang="en-US" sz="1200" dirty="0" smtClean="0"/>
              <a:t> with different goals which induce different KPI’s</a:t>
            </a:r>
          </a:p>
          <a:p>
            <a:pPr marL="623390" lvl="1" indent="-224088">
              <a:spcBef>
                <a:spcPts val="2738"/>
              </a:spcBef>
              <a:buFont typeface="Courier New" panose="02070309020205020404" pitchFamily="49" charset="0"/>
              <a:buChar char="o"/>
            </a:pPr>
            <a:r>
              <a:rPr lang="en-US" sz="1200" dirty="0" smtClean="0"/>
              <a:t>Decisions which induce </a:t>
            </a:r>
            <a:r>
              <a:rPr lang="en-US" sz="1200" b="1" dirty="0" smtClean="0"/>
              <a:t>design</a:t>
            </a:r>
            <a:r>
              <a:rPr lang="en-US" sz="1200" dirty="0" smtClean="0"/>
              <a:t> parameters</a:t>
            </a:r>
          </a:p>
          <a:p>
            <a:pPr marL="623390" lvl="1" indent="-224088">
              <a:spcBef>
                <a:spcPts val="2738"/>
              </a:spcBef>
              <a:buFont typeface="Courier New" panose="02070309020205020404" pitchFamily="49" charset="0"/>
              <a:buChar char="o"/>
            </a:pPr>
            <a:r>
              <a:rPr lang="en-US" sz="1200" dirty="0" smtClean="0"/>
              <a:t>Environmental events which induce </a:t>
            </a:r>
            <a:r>
              <a:rPr lang="en-US" sz="1200" b="1" dirty="0" smtClean="0"/>
              <a:t>scenarios</a:t>
            </a:r>
          </a:p>
          <a:p>
            <a:pPr marL="224088" indent="-224088">
              <a:spcBef>
                <a:spcPts val="2738"/>
              </a:spcBef>
              <a:buFont typeface="Wingdings" pitchFamily="2" charset="2"/>
              <a:buChar char="§"/>
            </a:pPr>
            <a:r>
              <a:rPr lang="en-US" sz="1540" dirty="0" smtClean="0"/>
              <a:t>In addition, the approach must </a:t>
            </a:r>
            <a:r>
              <a:rPr lang="en-US" sz="1540" dirty="0"/>
              <a:t>be </a:t>
            </a:r>
            <a:r>
              <a:rPr lang="en-US" sz="1540" b="1" dirty="0"/>
              <a:t>pragmatic</a:t>
            </a:r>
            <a:r>
              <a:rPr lang="en-US" sz="1540" dirty="0"/>
              <a:t> and </a:t>
            </a:r>
            <a:r>
              <a:rPr lang="en-US" sz="1540" b="1" dirty="0" smtClean="0"/>
              <a:t>intuitive</a:t>
            </a:r>
            <a:r>
              <a:rPr lang="en-US" sz="1540" dirty="0" smtClean="0"/>
              <a:t>. It must have </a:t>
            </a:r>
            <a:r>
              <a:rPr lang="en-US" sz="1540" b="1" dirty="0" smtClean="0"/>
              <a:t>communication</a:t>
            </a:r>
            <a:r>
              <a:rPr lang="en-US" sz="1540" dirty="0" smtClean="0"/>
              <a:t> capabilities.</a:t>
            </a:r>
            <a:endParaRPr lang="en-US" sz="1540" dirty="0"/>
          </a:p>
          <a:p>
            <a:pPr marL="224088" indent="-224088">
              <a:spcBef>
                <a:spcPts val="2738"/>
              </a:spcBef>
              <a:buFont typeface="Wingdings" pitchFamily="2" charset="2"/>
              <a:buChar char="§"/>
            </a:pPr>
            <a:r>
              <a:rPr lang="en-US" sz="1540" dirty="0"/>
              <a:t>The example of </a:t>
            </a:r>
            <a:r>
              <a:rPr lang="en-US" sz="1540" b="1" dirty="0"/>
              <a:t>contract manufacturing </a:t>
            </a:r>
            <a:r>
              <a:rPr lang="en-US" sz="1540" dirty="0"/>
              <a:t>is </a:t>
            </a:r>
            <a:r>
              <a:rPr lang="en-US" sz="1540" dirty="0" smtClean="0"/>
              <a:t>used to </a:t>
            </a:r>
            <a:r>
              <a:rPr lang="en-US" sz="1540" dirty="0"/>
              <a:t>illustrate this view </a:t>
            </a:r>
            <a:r>
              <a:rPr lang="en-US" sz="1540" dirty="0" smtClean="0"/>
              <a:t>point, partially based on a real life case, partially desk-top.</a:t>
            </a:r>
            <a:endParaRPr lang="en-US" sz="1540" dirty="0"/>
          </a:p>
          <a:p>
            <a:pPr marL="224088" indent="-224088">
              <a:spcBef>
                <a:spcPts val="2738"/>
              </a:spcBef>
              <a:buFont typeface="Wingdings" pitchFamily="2" charset="2"/>
              <a:buChar char="§"/>
            </a:pPr>
            <a:endParaRPr lang="en-US" sz="1540" dirty="0" smtClean="0"/>
          </a:p>
          <a:p>
            <a:pPr marL="224088" indent="-224088">
              <a:spcBef>
                <a:spcPts val="2738"/>
              </a:spcBef>
              <a:buFont typeface="Wingdings" pitchFamily="2" charset="2"/>
              <a:buChar char="§"/>
            </a:pPr>
            <a:endParaRPr lang="en-US" sz="1540" dirty="0"/>
          </a:p>
        </p:txBody>
      </p:sp>
      <p:sp>
        <p:nvSpPr>
          <p:cNvPr id="3" name="Rectangle 2"/>
          <p:cNvSpPr/>
          <p:nvPr/>
        </p:nvSpPr>
        <p:spPr>
          <a:xfrm>
            <a:off x="752678" y="1268760"/>
            <a:ext cx="7577043" cy="54632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0" dirty="0"/>
          </a:p>
        </p:txBody>
      </p:sp>
    </p:spTree>
    <p:extLst>
      <p:ext uri="{BB962C8B-B14F-4D97-AF65-F5344CB8AC3E}">
        <p14:creationId xmlns:p14="http://schemas.microsoft.com/office/powerpoint/2010/main" val="62210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11760" y="1052736"/>
            <a:ext cx="6225835" cy="3240000"/>
          </a:xfrm>
        </p:spPr>
        <p:txBody>
          <a:bodyPr/>
          <a:lstStyle/>
          <a:p>
            <a:r>
              <a:rPr lang="nl-BE" sz="6600" dirty="0" err="1" smtClean="0"/>
              <a:t>Questions</a:t>
            </a:r>
            <a:r>
              <a:rPr lang="nl-BE" sz="6600" dirty="0" smtClean="0"/>
              <a:t>?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sz="2400" dirty="0" smtClean="0">
                <a:hlinkClick r:id="rId2"/>
              </a:rPr>
              <a:t>nico.vandaele@kuleuven.be</a:t>
            </a:r>
            <a:r>
              <a:rPr lang="nl-BE" sz="2400" dirty="0" smtClean="0"/>
              <a:t/>
            </a:r>
            <a:br>
              <a:rPr lang="nl-BE" sz="2400" dirty="0" smtClean="0"/>
            </a:br>
            <a:r>
              <a:rPr lang="nl-BE" sz="2400" dirty="0" smtClean="0">
                <a:hlinkClick r:id="rId3"/>
              </a:rPr>
              <a:t>catherine.decouttere@kuleuven.be</a:t>
            </a:r>
            <a:endParaRPr lang="nl-BE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FACEF4-391F-4B62-9848-645FF7ECE283}" type="slidenum">
              <a:rPr lang="nl-NL" smtClean="0">
                <a:solidFill>
                  <a:srgbClr val="FFFFFF"/>
                </a:solidFill>
              </a:rPr>
              <a:pPr/>
              <a:t>30</a:t>
            </a:fld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2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99236" y="1060961"/>
            <a:ext cx="19431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prstClr val="white"/>
                </a:solidFill>
              </a:rPr>
              <a:t>Scenario generation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" y="2190750"/>
            <a:ext cx="1609725" cy="5810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prstClr val="black"/>
                </a:solidFill>
              </a:rPr>
              <a:t>Demand uncertainties</a:t>
            </a:r>
          </a:p>
          <a:p>
            <a:pPr algn="ctr" defTabSz="685800"/>
            <a:r>
              <a:rPr lang="en-US" sz="900" dirty="0">
                <a:solidFill>
                  <a:prstClr val="black"/>
                </a:solidFill>
              </a:rPr>
              <a:t>(market evolution, demand pattern)</a:t>
            </a:r>
          </a:p>
        </p:txBody>
      </p:sp>
      <p:sp>
        <p:nvSpPr>
          <p:cNvPr id="6" name="Rectangle 5"/>
          <p:cNvSpPr/>
          <p:nvPr/>
        </p:nvSpPr>
        <p:spPr>
          <a:xfrm>
            <a:off x="5508278" y="2185988"/>
            <a:ext cx="1609725" cy="5810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prstClr val="black"/>
                </a:solidFill>
              </a:rPr>
              <a:t>Cost of </a:t>
            </a:r>
            <a:r>
              <a:rPr lang="en-US" sz="1350" dirty="0" err="1">
                <a:solidFill>
                  <a:prstClr val="black"/>
                </a:solidFill>
              </a:rPr>
              <a:t>labour</a:t>
            </a:r>
            <a:endParaRPr lang="en-US" sz="1350" dirty="0">
              <a:solidFill>
                <a:prstClr val="black"/>
              </a:solidFill>
            </a:endParaRPr>
          </a:p>
          <a:p>
            <a:pPr algn="ctr" defTabSz="685800"/>
            <a:r>
              <a:rPr lang="en-US" sz="1050" dirty="0">
                <a:solidFill>
                  <a:prstClr val="black"/>
                </a:solidFill>
              </a:rPr>
              <a:t>(</a:t>
            </a:r>
            <a:r>
              <a:rPr lang="en-US" sz="1050" dirty="0" err="1">
                <a:solidFill>
                  <a:prstClr val="black"/>
                </a:solidFill>
              </a:rPr>
              <a:t>std</a:t>
            </a:r>
            <a:r>
              <a:rPr lang="en-US" sz="1050" dirty="0">
                <a:solidFill>
                  <a:prstClr val="black"/>
                </a:solidFill>
              </a:rPr>
              <a:t>, </a:t>
            </a:r>
            <a:r>
              <a:rPr lang="en-US" sz="1050" dirty="0" err="1">
                <a:solidFill>
                  <a:prstClr val="black"/>
                </a:solidFill>
              </a:rPr>
              <a:t>timebank</a:t>
            </a:r>
            <a:r>
              <a:rPr lang="en-US" sz="1050" dirty="0">
                <a:solidFill>
                  <a:prstClr val="black"/>
                </a:solidFill>
              </a:rPr>
              <a:t>, temp)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0972" y="2190750"/>
            <a:ext cx="1609725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prstClr val="white"/>
                </a:solidFill>
              </a:rPr>
              <a:t>Stock policy CC</a:t>
            </a:r>
          </a:p>
        </p:txBody>
      </p:sp>
      <p:sp>
        <p:nvSpPr>
          <p:cNvPr id="8" name="Rectangle 7"/>
          <p:cNvSpPr/>
          <p:nvPr/>
        </p:nvSpPr>
        <p:spPr>
          <a:xfrm>
            <a:off x="1962150" y="2190750"/>
            <a:ext cx="1609725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prstClr val="white"/>
                </a:solidFill>
              </a:rPr>
              <a:t>Production allocation policy</a:t>
            </a:r>
          </a:p>
          <a:p>
            <a:pPr algn="ctr" defTabSz="685800"/>
            <a:r>
              <a:rPr lang="en-US" sz="1050" dirty="0">
                <a:solidFill>
                  <a:prstClr val="white"/>
                </a:solidFill>
              </a:rPr>
              <a:t>(on time, before)</a:t>
            </a:r>
          </a:p>
        </p:txBody>
      </p:sp>
      <p:cxnSp>
        <p:nvCxnSpPr>
          <p:cNvPr id="12" name="Elbow Connector 11"/>
          <p:cNvCxnSpPr>
            <a:stCxn id="4" idx="2"/>
            <a:endCxn id="6" idx="0"/>
          </p:cNvCxnSpPr>
          <p:nvPr/>
        </p:nvCxnSpPr>
        <p:spPr>
          <a:xfrm rot="16200000" flipH="1">
            <a:off x="5084251" y="957097"/>
            <a:ext cx="515426" cy="194235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4" idx="2"/>
            <a:endCxn id="8" idx="0"/>
          </p:cNvCxnSpPr>
          <p:nvPr/>
        </p:nvCxnSpPr>
        <p:spPr>
          <a:xfrm rot="5400000">
            <a:off x="3308805" y="1128769"/>
            <a:ext cx="520189" cy="160377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4" idx="2"/>
            <a:endCxn id="7" idx="0"/>
          </p:cNvCxnSpPr>
          <p:nvPr/>
        </p:nvCxnSpPr>
        <p:spPr>
          <a:xfrm rot="16200000" flipH="1">
            <a:off x="4193216" y="1848131"/>
            <a:ext cx="520189" cy="16504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277100" y="2190750"/>
            <a:ext cx="1609725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prstClr val="white"/>
                </a:solidFill>
              </a:rPr>
              <a:t>Source of </a:t>
            </a:r>
            <a:r>
              <a:rPr lang="en-US" sz="1350" dirty="0" err="1">
                <a:solidFill>
                  <a:prstClr val="white"/>
                </a:solidFill>
              </a:rPr>
              <a:t>labour</a:t>
            </a:r>
            <a:r>
              <a:rPr lang="en-US" sz="1350" dirty="0">
                <a:solidFill>
                  <a:prstClr val="white"/>
                </a:solidFill>
              </a:rPr>
              <a:t> policy</a:t>
            </a:r>
          </a:p>
          <a:p>
            <a:pPr algn="ctr" defTabSz="685800"/>
            <a:r>
              <a:rPr lang="en-US" sz="1050" dirty="0">
                <a:solidFill>
                  <a:prstClr val="white"/>
                </a:solidFill>
              </a:rPr>
              <a:t>(fraction TB &amp; temp)</a:t>
            </a:r>
          </a:p>
        </p:txBody>
      </p:sp>
      <p:cxnSp>
        <p:nvCxnSpPr>
          <p:cNvPr id="24" name="Elbow Connector 23"/>
          <p:cNvCxnSpPr>
            <a:stCxn id="4" idx="2"/>
            <a:endCxn id="22" idx="0"/>
          </p:cNvCxnSpPr>
          <p:nvPr/>
        </p:nvCxnSpPr>
        <p:spPr>
          <a:xfrm rot="16200000" flipH="1">
            <a:off x="5966280" y="75067"/>
            <a:ext cx="520189" cy="371117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38150" y="3143250"/>
            <a:ext cx="19431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prstClr val="white"/>
                </a:solidFill>
              </a:rPr>
              <a:t>Flow model</a:t>
            </a:r>
          </a:p>
          <a:p>
            <a:pPr algn="ctr" defTabSz="685800"/>
            <a:r>
              <a:rPr lang="en-US" sz="1050" dirty="0">
                <a:solidFill>
                  <a:prstClr val="white"/>
                </a:solidFill>
              </a:rPr>
              <a:t>(monthly, product family)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927417" y="3143249"/>
            <a:ext cx="16444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prstClr val="white"/>
                </a:solidFill>
              </a:rPr>
              <a:t>Financial model AC</a:t>
            </a:r>
          </a:p>
        </p:txBody>
      </p:sp>
      <p:cxnSp>
        <p:nvCxnSpPr>
          <p:cNvPr id="28" name="Elbow Connector 27"/>
          <p:cNvCxnSpPr>
            <a:stCxn id="5" idx="2"/>
            <a:endCxn id="25" idx="0"/>
          </p:cNvCxnSpPr>
          <p:nvPr/>
        </p:nvCxnSpPr>
        <p:spPr>
          <a:xfrm rot="16200000" flipH="1">
            <a:off x="1016794" y="2750344"/>
            <a:ext cx="371475" cy="414338"/>
          </a:xfrm>
          <a:prstGeom prst="bentConnector3">
            <a:avLst>
              <a:gd name="adj1" fmla="val 4743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6" idx="2"/>
            <a:endCxn id="26" idx="0"/>
          </p:cNvCxnSpPr>
          <p:nvPr/>
        </p:nvCxnSpPr>
        <p:spPr>
          <a:xfrm rot="16200000" flipH="1">
            <a:off x="6343261" y="2736893"/>
            <a:ext cx="376237" cy="43647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268172" y="5324478"/>
            <a:ext cx="2535325" cy="5905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prstClr val="white"/>
                </a:solidFill>
              </a:rPr>
              <a:t>Multi criteria evaluation model</a:t>
            </a:r>
          </a:p>
          <a:p>
            <a:pPr algn="ctr" defTabSz="685800"/>
            <a:r>
              <a:rPr lang="en-US" sz="1050" dirty="0">
                <a:solidFill>
                  <a:prstClr val="white"/>
                </a:solidFill>
              </a:rPr>
              <a:t>(yearly, company level)</a:t>
            </a:r>
            <a:endParaRPr lang="nl-BE" sz="1050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2414" y="4447370"/>
            <a:ext cx="814387" cy="4191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prstClr val="white"/>
                </a:solidFill>
              </a:rPr>
              <a:t>WIP cost</a:t>
            </a:r>
          </a:p>
          <a:p>
            <a:pPr algn="ctr" defTabSz="685800"/>
            <a:r>
              <a:rPr lang="en-US" sz="1350" dirty="0">
                <a:solidFill>
                  <a:prstClr val="white"/>
                </a:solidFill>
              </a:rPr>
              <a:t>PC</a:t>
            </a:r>
            <a:endParaRPr lang="nl-BE" sz="1350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73920" y="4447370"/>
            <a:ext cx="875110" cy="4191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prstClr val="white"/>
                </a:solidFill>
              </a:rPr>
              <a:t>HR cost</a:t>
            </a:r>
          </a:p>
          <a:p>
            <a:pPr algn="ctr" defTabSz="685800"/>
            <a:r>
              <a:rPr lang="en-US" sz="1050" dirty="0">
                <a:solidFill>
                  <a:prstClr val="white"/>
                </a:solidFill>
              </a:rPr>
              <a:t>(</a:t>
            </a:r>
            <a:r>
              <a:rPr lang="en-US" sz="1050" dirty="0" err="1">
                <a:solidFill>
                  <a:prstClr val="white"/>
                </a:solidFill>
              </a:rPr>
              <a:t>std,TB,TMP</a:t>
            </a:r>
            <a:r>
              <a:rPr lang="en-US" sz="1050" dirty="0">
                <a:solidFill>
                  <a:prstClr val="white"/>
                </a:solidFill>
              </a:rPr>
              <a:t>)</a:t>
            </a:r>
            <a:endParaRPr lang="nl-BE" sz="1050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33725" y="4447370"/>
            <a:ext cx="1237061" cy="4191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prstClr val="white"/>
                </a:solidFill>
              </a:rPr>
              <a:t>Service level</a:t>
            </a:r>
            <a:endParaRPr lang="nl-BE" sz="1350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80497" y="4447370"/>
            <a:ext cx="1350169" cy="4191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prstClr val="white"/>
                </a:solidFill>
              </a:rPr>
              <a:t>Responsiveness</a:t>
            </a:r>
            <a:endParaRPr lang="nl-BE" sz="1350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369372" y="4447370"/>
            <a:ext cx="1176338" cy="4191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prstClr val="white"/>
                </a:solidFill>
              </a:rPr>
              <a:t>Customer Satisfaction</a:t>
            </a:r>
            <a:endParaRPr lang="nl-BE" sz="1350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95204" y="4447370"/>
            <a:ext cx="1237061" cy="4191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prstClr val="white"/>
                </a:solidFill>
              </a:rPr>
              <a:t>Internal profit</a:t>
            </a:r>
            <a:endParaRPr lang="nl-BE" sz="1350" dirty="0">
              <a:solidFill>
                <a:prstClr val="white"/>
              </a:solidFill>
            </a:endParaRPr>
          </a:p>
        </p:txBody>
      </p:sp>
      <p:cxnSp>
        <p:nvCxnSpPr>
          <p:cNvPr id="45" name="Elbow Connector 44"/>
          <p:cNvCxnSpPr>
            <a:stCxn id="8" idx="2"/>
            <a:endCxn id="25" idx="0"/>
          </p:cNvCxnSpPr>
          <p:nvPr/>
        </p:nvCxnSpPr>
        <p:spPr>
          <a:xfrm rot="5400000">
            <a:off x="1902619" y="2278856"/>
            <a:ext cx="371475" cy="135731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7" idx="2"/>
            <a:endCxn id="25" idx="0"/>
          </p:cNvCxnSpPr>
          <p:nvPr/>
        </p:nvCxnSpPr>
        <p:spPr>
          <a:xfrm rot="5400000">
            <a:off x="2787030" y="1394446"/>
            <a:ext cx="371475" cy="312613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22" idx="2"/>
            <a:endCxn id="26" idx="0"/>
          </p:cNvCxnSpPr>
          <p:nvPr/>
        </p:nvCxnSpPr>
        <p:spPr>
          <a:xfrm rot="5400000">
            <a:off x="7230054" y="2291340"/>
            <a:ext cx="371474" cy="133234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3734489" y="3105150"/>
            <a:ext cx="432032" cy="266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1350" dirty="0" err="1">
                <a:solidFill>
                  <a:prstClr val="black"/>
                </a:solidFill>
              </a:rPr>
              <a:t>Takt</a:t>
            </a:r>
            <a:endParaRPr lang="nl-BE" sz="1350" dirty="0">
              <a:solidFill>
                <a:prstClr val="black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324350" y="3028946"/>
            <a:ext cx="1024393" cy="3810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1050" dirty="0">
                <a:solidFill>
                  <a:prstClr val="black"/>
                </a:solidFill>
              </a:rPr>
              <a:t>HR </a:t>
            </a:r>
            <a:r>
              <a:rPr lang="en-US" sz="1050" dirty="0" err="1">
                <a:solidFill>
                  <a:prstClr val="black"/>
                </a:solidFill>
              </a:rPr>
              <a:t>hrs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</a:p>
          <a:p>
            <a:pPr algn="ctr" defTabSz="685800"/>
            <a:r>
              <a:rPr lang="en-US" sz="1050" dirty="0" err="1">
                <a:solidFill>
                  <a:prstClr val="black"/>
                </a:solidFill>
              </a:rPr>
              <a:t>std</a:t>
            </a:r>
            <a:r>
              <a:rPr lang="en-US" sz="1050" dirty="0">
                <a:solidFill>
                  <a:prstClr val="black"/>
                </a:solidFill>
              </a:rPr>
              <a:t> &amp; overtime</a:t>
            </a:r>
            <a:endParaRPr lang="nl-BE" sz="1050" dirty="0">
              <a:solidFill>
                <a:prstClr val="black"/>
              </a:solidFill>
            </a:endParaRPr>
          </a:p>
        </p:txBody>
      </p:sp>
      <p:cxnSp>
        <p:nvCxnSpPr>
          <p:cNvPr id="71" name="Elbow Connector 70"/>
          <p:cNvCxnSpPr>
            <a:stCxn id="4" idx="2"/>
            <a:endCxn id="5" idx="0"/>
          </p:cNvCxnSpPr>
          <p:nvPr/>
        </p:nvCxnSpPr>
        <p:spPr>
          <a:xfrm rot="5400000">
            <a:off x="2422980" y="242944"/>
            <a:ext cx="520189" cy="337542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170088" y="4447370"/>
            <a:ext cx="814387" cy="4191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prstClr val="white"/>
                </a:solidFill>
              </a:rPr>
              <a:t>WIP cost</a:t>
            </a:r>
          </a:p>
          <a:p>
            <a:pPr algn="ctr" defTabSz="685800"/>
            <a:r>
              <a:rPr lang="en-US" sz="1350" dirty="0">
                <a:solidFill>
                  <a:prstClr val="white"/>
                </a:solidFill>
              </a:rPr>
              <a:t>CC</a:t>
            </a:r>
            <a:endParaRPr lang="nl-BE" sz="1350" dirty="0">
              <a:solidFill>
                <a:prstClr val="white"/>
              </a:solidFill>
            </a:endParaRPr>
          </a:p>
        </p:txBody>
      </p:sp>
      <p:cxnSp>
        <p:nvCxnSpPr>
          <p:cNvPr id="79" name="Elbow Connector 78"/>
          <p:cNvCxnSpPr>
            <a:stCxn id="25" idx="2"/>
            <a:endCxn id="36" idx="0"/>
          </p:cNvCxnSpPr>
          <p:nvPr/>
        </p:nvCxnSpPr>
        <p:spPr>
          <a:xfrm rot="5400000">
            <a:off x="687394" y="3725063"/>
            <a:ext cx="694520" cy="75009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25" idx="2"/>
            <a:endCxn id="77" idx="0"/>
          </p:cNvCxnSpPr>
          <p:nvPr/>
        </p:nvCxnSpPr>
        <p:spPr>
          <a:xfrm rot="16200000" flipH="1">
            <a:off x="1146231" y="4016319"/>
            <a:ext cx="694520" cy="1675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26" idx="2"/>
            <a:endCxn id="37" idx="0"/>
          </p:cNvCxnSpPr>
          <p:nvPr/>
        </p:nvCxnSpPr>
        <p:spPr>
          <a:xfrm rot="5400000">
            <a:off x="4283287" y="1981038"/>
            <a:ext cx="694520" cy="4238142"/>
          </a:xfrm>
          <a:prstGeom prst="bentConnector3">
            <a:avLst>
              <a:gd name="adj1" fmla="val 6390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25" idx="2"/>
            <a:endCxn id="38" idx="0"/>
          </p:cNvCxnSpPr>
          <p:nvPr/>
        </p:nvCxnSpPr>
        <p:spPr>
          <a:xfrm rot="16200000" flipH="1">
            <a:off x="2233717" y="2928832"/>
            <a:ext cx="694520" cy="234255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25" idx="3"/>
            <a:endCxn id="64" idx="1"/>
          </p:cNvCxnSpPr>
          <p:nvPr/>
        </p:nvCxnSpPr>
        <p:spPr>
          <a:xfrm flipV="1">
            <a:off x="2381251" y="3238500"/>
            <a:ext cx="1353239" cy="2095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>
            <a:stCxn id="64" idx="3"/>
            <a:endCxn id="65" idx="1"/>
          </p:cNvCxnSpPr>
          <p:nvPr/>
        </p:nvCxnSpPr>
        <p:spPr>
          <a:xfrm flipV="1">
            <a:off x="4166521" y="3219447"/>
            <a:ext cx="157829" cy="1905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>
            <a:stCxn id="65" idx="3"/>
            <a:endCxn id="26" idx="1"/>
          </p:cNvCxnSpPr>
          <p:nvPr/>
        </p:nvCxnSpPr>
        <p:spPr>
          <a:xfrm>
            <a:off x="5348743" y="3219448"/>
            <a:ext cx="578674" cy="22860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7968819" y="3148012"/>
            <a:ext cx="693614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prstClr val="white"/>
                </a:solidFill>
              </a:rPr>
              <a:t>Data AC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190500" y="990601"/>
            <a:ext cx="733425" cy="14763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prstClr val="black"/>
                </a:solidFill>
              </a:rPr>
              <a:t>external</a:t>
            </a:r>
            <a:endParaRPr lang="nl-BE" sz="1350" dirty="0">
              <a:solidFill>
                <a:prstClr val="black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90500" y="1200150"/>
            <a:ext cx="733425" cy="147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prstClr val="white"/>
                </a:solidFill>
              </a:rPr>
              <a:t>decision</a:t>
            </a:r>
            <a:endParaRPr lang="nl-BE" sz="1350" dirty="0">
              <a:solidFill>
                <a:prstClr val="white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995363" y="990601"/>
            <a:ext cx="733425" cy="1476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1050" dirty="0">
                <a:solidFill>
                  <a:prstClr val="black"/>
                </a:solidFill>
              </a:rPr>
              <a:t>calculated</a:t>
            </a:r>
            <a:endParaRPr lang="nl-BE" sz="1050" dirty="0">
              <a:solidFill>
                <a:prstClr val="black"/>
              </a:solidFill>
            </a:endParaRPr>
          </a:p>
        </p:txBody>
      </p:sp>
      <p:cxnSp>
        <p:nvCxnSpPr>
          <p:cNvPr id="105" name="Elbow Connector 104"/>
          <p:cNvCxnSpPr>
            <a:stCxn id="98" idx="2"/>
            <a:endCxn id="40" idx="0"/>
          </p:cNvCxnSpPr>
          <p:nvPr/>
        </p:nvCxnSpPr>
        <p:spPr>
          <a:xfrm rot="5400000">
            <a:off x="7791705" y="3923449"/>
            <a:ext cx="689758" cy="35808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Elbow Connector 107"/>
          <p:cNvCxnSpPr>
            <a:stCxn id="25" idx="2"/>
            <a:endCxn id="39" idx="0"/>
          </p:cNvCxnSpPr>
          <p:nvPr/>
        </p:nvCxnSpPr>
        <p:spPr>
          <a:xfrm rot="16200000" flipH="1">
            <a:off x="3635380" y="1527169"/>
            <a:ext cx="694520" cy="514588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/>
          <p:cNvCxnSpPr>
            <a:stCxn id="26" idx="2"/>
            <a:endCxn id="41" idx="0"/>
          </p:cNvCxnSpPr>
          <p:nvPr/>
        </p:nvCxnSpPr>
        <p:spPr>
          <a:xfrm rot="5400000">
            <a:off x="5584417" y="3282168"/>
            <a:ext cx="694520" cy="1635882"/>
          </a:xfrm>
          <a:prstGeom prst="bentConnector3">
            <a:avLst>
              <a:gd name="adj1" fmla="val 6390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Elbow Connector 112"/>
          <p:cNvCxnSpPr>
            <a:stCxn id="36" idx="2"/>
            <a:endCxn id="35" idx="0"/>
          </p:cNvCxnSpPr>
          <p:nvPr/>
        </p:nvCxnSpPr>
        <p:spPr>
          <a:xfrm rot="16200000" flipH="1">
            <a:off x="2368716" y="3157360"/>
            <a:ext cx="458009" cy="387622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>
            <a:stCxn id="77" idx="2"/>
            <a:endCxn id="35" idx="0"/>
          </p:cNvCxnSpPr>
          <p:nvPr/>
        </p:nvCxnSpPr>
        <p:spPr>
          <a:xfrm rot="16200000" flipH="1">
            <a:off x="2827553" y="3616197"/>
            <a:ext cx="458009" cy="295855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>
            <a:stCxn id="37" idx="2"/>
            <a:endCxn id="35" idx="0"/>
          </p:cNvCxnSpPr>
          <p:nvPr/>
        </p:nvCxnSpPr>
        <p:spPr>
          <a:xfrm rot="16200000" flipH="1">
            <a:off x="3294650" y="4083294"/>
            <a:ext cx="458009" cy="202436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118"/>
          <p:cNvCxnSpPr>
            <a:stCxn id="38" idx="2"/>
            <a:endCxn id="35" idx="0"/>
          </p:cNvCxnSpPr>
          <p:nvPr/>
        </p:nvCxnSpPr>
        <p:spPr>
          <a:xfrm rot="16200000" flipH="1">
            <a:off x="3915040" y="4703684"/>
            <a:ext cx="458009" cy="78357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stCxn id="41" idx="2"/>
            <a:endCxn id="35" idx="0"/>
          </p:cNvCxnSpPr>
          <p:nvPr/>
        </p:nvCxnSpPr>
        <p:spPr>
          <a:xfrm rot="5400000">
            <a:off x="4595780" y="4806523"/>
            <a:ext cx="458009" cy="57790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/>
          <p:cNvCxnSpPr>
            <a:stCxn id="39" idx="2"/>
            <a:endCxn id="35" idx="0"/>
          </p:cNvCxnSpPr>
          <p:nvPr/>
        </p:nvCxnSpPr>
        <p:spPr>
          <a:xfrm rot="5400000">
            <a:off x="5316703" y="4085600"/>
            <a:ext cx="458009" cy="201974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>
            <a:stCxn id="40" idx="2"/>
            <a:endCxn id="35" idx="0"/>
          </p:cNvCxnSpPr>
          <p:nvPr/>
        </p:nvCxnSpPr>
        <p:spPr>
          <a:xfrm rot="5400000">
            <a:off x="6017683" y="3384622"/>
            <a:ext cx="458009" cy="342170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ectangle 159"/>
          <p:cNvSpPr/>
          <p:nvPr/>
        </p:nvSpPr>
        <p:spPr>
          <a:xfrm>
            <a:off x="3728998" y="3543297"/>
            <a:ext cx="1154654" cy="266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1050" dirty="0">
                <a:solidFill>
                  <a:prstClr val="black"/>
                </a:solidFill>
              </a:rPr>
              <a:t>WIP capital cost</a:t>
            </a:r>
            <a:endParaRPr lang="nl-BE" sz="1050" dirty="0">
              <a:solidFill>
                <a:prstClr val="black"/>
              </a:solidFill>
            </a:endParaRPr>
          </a:p>
        </p:txBody>
      </p:sp>
      <p:cxnSp>
        <p:nvCxnSpPr>
          <p:cNvPr id="162" name="Elbow Connector 161"/>
          <p:cNvCxnSpPr>
            <a:stCxn id="25" idx="3"/>
            <a:endCxn id="160" idx="1"/>
          </p:cNvCxnSpPr>
          <p:nvPr/>
        </p:nvCxnSpPr>
        <p:spPr>
          <a:xfrm>
            <a:off x="2381250" y="3448050"/>
            <a:ext cx="1347747" cy="22859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>
            <a:stCxn id="160" idx="3"/>
            <a:endCxn id="26" idx="1"/>
          </p:cNvCxnSpPr>
          <p:nvPr/>
        </p:nvCxnSpPr>
        <p:spPr>
          <a:xfrm flipV="1">
            <a:off x="4883652" y="3448050"/>
            <a:ext cx="1043765" cy="228598"/>
          </a:xfrm>
          <a:prstGeom prst="bentConnector3">
            <a:avLst>
              <a:gd name="adj1" fmla="val 7281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Rounded Rectangle 180"/>
          <p:cNvSpPr/>
          <p:nvPr/>
        </p:nvSpPr>
        <p:spPr>
          <a:xfrm>
            <a:off x="1727298" y="1747834"/>
            <a:ext cx="1456655" cy="3190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1350" dirty="0" err="1">
                <a:solidFill>
                  <a:prstClr val="black"/>
                </a:solidFill>
              </a:rPr>
              <a:t>flowscen</a:t>
            </a:r>
            <a:endParaRPr lang="nl-BE" sz="1350" dirty="0">
              <a:solidFill>
                <a:prstClr val="black"/>
              </a:solidFill>
            </a:endParaRPr>
          </a:p>
        </p:txBody>
      </p:sp>
      <p:sp>
        <p:nvSpPr>
          <p:cNvPr id="182" name="Rounded Rectangle 181"/>
          <p:cNvSpPr/>
          <p:nvPr/>
        </p:nvSpPr>
        <p:spPr>
          <a:xfrm>
            <a:off x="5987245" y="1754977"/>
            <a:ext cx="1456655" cy="3190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1350" dirty="0" err="1">
                <a:solidFill>
                  <a:prstClr val="black"/>
                </a:solidFill>
              </a:rPr>
              <a:t>finscen</a:t>
            </a:r>
            <a:endParaRPr lang="nl-BE" sz="1350" dirty="0">
              <a:solidFill>
                <a:prstClr val="black"/>
              </a:solidFill>
            </a:endParaRPr>
          </a:p>
        </p:txBody>
      </p:sp>
      <p:sp>
        <p:nvSpPr>
          <p:cNvPr id="183" name="Rounded Rectangle 182"/>
          <p:cNvSpPr/>
          <p:nvPr/>
        </p:nvSpPr>
        <p:spPr>
          <a:xfrm>
            <a:off x="3695703" y="4940827"/>
            <a:ext cx="1456655" cy="3016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1350" dirty="0" err="1">
                <a:solidFill>
                  <a:prstClr val="black"/>
                </a:solidFill>
              </a:rPr>
              <a:t>DEAscen</a:t>
            </a: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85" name="Rounded Rectangle 184"/>
          <p:cNvSpPr/>
          <p:nvPr/>
        </p:nvSpPr>
        <p:spPr>
          <a:xfrm>
            <a:off x="3738712" y="1763318"/>
            <a:ext cx="1456655" cy="38337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1350" dirty="0" err="1">
                <a:solidFill>
                  <a:prstClr val="black"/>
                </a:solidFill>
              </a:rPr>
              <a:t>Allscen</a:t>
            </a:r>
            <a:endParaRPr lang="en-US" sz="1350" dirty="0">
              <a:solidFill>
                <a:prstClr val="black"/>
              </a:solidFill>
            </a:endParaRPr>
          </a:p>
          <a:p>
            <a:pPr algn="ctr" defTabSz="685800"/>
            <a:r>
              <a:rPr lang="en-US" sz="1050" dirty="0">
                <a:solidFill>
                  <a:prstClr val="black"/>
                </a:solidFill>
              </a:rPr>
              <a:t>(flow + fin)</a:t>
            </a:r>
            <a:endParaRPr lang="nl-BE" sz="1050" dirty="0">
              <a:solidFill>
                <a:prstClr val="black"/>
              </a:solidFill>
            </a:endParaRPr>
          </a:p>
        </p:txBody>
      </p:sp>
      <p:sp>
        <p:nvSpPr>
          <p:cNvPr id="186" name="Right Arrow 185"/>
          <p:cNvSpPr/>
          <p:nvPr/>
        </p:nvSpPr>
        <p:spPr>
          <a:xfrm>
            <a:off x="5310895" y="1874632"/>
            <a:ext cx="569602" cy="170263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nl-BE" sz="1350">
              <a:solidFill>
                <a:prstClr val="black"/>
              </a:solidFill>
            </a:endParaRPr>
          </a:p>
        </p:txBody>
      </p:sp>
      <p:sp>
        <p:nvSpPr>
          <p:cNvPr id="187" name="Right Arrow 186"/>
          <p:cNvSpPr/>
          <p:nvPr/>
        </p:nvSpPr>
        <p:spPr>
          <a:xfrm rot="10800000">
            <a:off x="3192233" y="1862383"/>
            <a:ext cx="569602" cy="170263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nl-BE" sz="1350">
              <a:solidFill>
                <a:prstClr val="black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2630098" y="3293266"/>
            <a:ext cx="844562" cy="3190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1350" dirty="0" err="1">
                <a:solidFill>
                  <a:prstClr val="black"/>
                </a:solidFill>
              </a:rPr>
              <a:t>flowfin</a:t>
            </a:r>
            <a:endParaRPr lang="nl-BE" sz="1350" dirty="0">
              <a:solidFill>
                <a:prstClr val="black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1014512" y="1203181"/>
            <a:ext cx="712786" cy="1595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1050" dirty="0" err="1">
                <a:solidFill>
                  <a:prstClr val="black"/>
                </a:solidFill>
              </a:rPr>
              <a:t>datatable</a:t>
            </a:r>
            <a:endParaRPr lang="nl-BE" sz="1050" dirty="0">
              <a:solidFill>
                <a:prstClr val="black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1034653" y="3891328"/>
            <a:ext cx="844562" cy="3190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1350" dirty="0" err="1">
                <a:solidFill>
                  <a:prstClr val="black"/>
                </a:solidFill>
              </a:rPr>
              <a:t>flowDEA</a:t>
            </a:r>
            <a:endParaRPr lang="nl-BE" sz="1350" dirty="0">
              <a:solidFill>
                <a:prstClr val="black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800225" y="988762"/>
            <a:ext cx="733425" cy="14763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200" dirty="0">
                <a:solidFill>
                  <a:prstClr val="white"/>
                </a:solidFill>
              </a:rPr>
              <a:t>efforts</a:t>
            </a:r>
            <a:endParaRPr lang="nl-BE" sz="1200" dirty="0">
              <a:solidFill>
                <a:prstClr val="white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800319" y="1209135"/>
            <a:ext cx="733425" cy="14763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200" dirty="0">
                <a:solidFill>
                  <a:prstClr val="white"/>
                </a:solidFill>
              </a:rPr>
              <a:t>rewards</a:t>
            </a:r>
            <a:endParaRPr lang="nl-BE" sz="1200" dirty="0">
              <a:solidFill>
                <a:prstClr val="white"/>
              </a:solidFill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6660301" y="3891328"/>
            <a:ext cx="844562" cy="3190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1350" dirty="0" err="1">
                <a:solidFill>
                  <a:prstClr val="black"/>
                </a:solidFill>
              </a:rPr>
              <a:t>finDEA</a:t>
            </a:r>
            <a:endParaRPr lang="nl-BE" sz="135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0D76-C8AE-4E46-BB74-5EB5BCCD9334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-26764"/>
            <a:ext cx="7920000" cy="1079500"/>
          </a:xfrm>
        </p:spPr>
        <p:txBody>
          <a:bodyPr/>
          <a:lstStyle/>
          <a:p>
            <a:r>
              <a:rPr lang="nl-BE" dirty="0" err="1" smtClean="0"/>
              <a:t>Contribution</a:t>
            </a:r>
            <a:endParaRPr lang="nl-B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8103877"/>
              </p:ext>
            </p:extLst>
          </p:nvPr>
        </p:nvGraphicFramePr>
        <p:xfrm>
          <a:off x="719138" y="583938"/>
          <a:ext cx="784887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40007" y="6372002"/>
            <a:ext cx="1800000" cy="360000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7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408114" y="1268760"/>
            <a:ext cx="1262063" cy="60007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High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Profitability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866652" y="2183160"/>
            <a:ext cx="1084262" cy="60007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Low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Costs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866652" y="3097560"/>
            <a:ext cx="1084262" cy="60007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Low Unit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Costs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45852" y="4010373"/>
            <a:ext cx="1241425" cy="60007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High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Throughput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112589" y="5229573"/>
            <a:ext cx="1081088" cy="600075"/>
          </a:xfrm>
          <a:prstGeom prst="rect">
            <a:avLst/>
          </a:prstGeom>
          <a:solidFill>
            <a:srgbClr val="FFFF99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Less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Variability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866652" y="4011960"/>
            <a:ext cx="1084262" cy="600075"/>
          </a:xfrm>
          <a:prstGeom prst="rect">
            <a:avLst/>
          </a:prstGeom>
          <a:solidFill>
            <a:srgbClr val="FF0000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High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Utilization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076327" y="4010373"/>
            <a:ext cx="1039812" cy="600075"/>
          </a:xfrm>
          <a:prstGeom prst="rect">
            <a:avLst/>
          </a:prstGeom>
          <a:solidFill>
            <a:srgbClr val="FF6699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Low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Inventory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941514" y="3097560"/>
            <a:ext cx="1143000" cy="60007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Quality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Product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084514" y="2183160"/>
            <a:ext cx="1143000" cy="60007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High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Sales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7141914" y="4011960"/>
            <a:ext cx="1066800" cy="60007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Many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products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5236914" y="4011960"/>
            <a:ext cx="1143000" cy="60007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Fast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Response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7599114" y="5231160"/>
            <a:ext cx="1149350" cy="600075"/>
          </a:xfrm>
          <a:prstGeom prst="rect">
            <a:avLst/>
          </a:prstGeom>
          <a:solidFill>
            <a:srgbClr val="FFFF99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More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Variability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6379914" y="5231160"/>
            <a:ext cx="1101725" cy="600075"/>
          </a:xfrm>
          <a:prstGeom prst="rect">
            <a:avLst/>
          </a:prstGeom>
          <a:solidFill>
            <a:srgbClr val="FF6699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High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Inventory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5084514" y="5231160"/>
            <a:ext cx="1143000" cy="600075"/>
          </a:xfrm>
          <a:prstGeom prst="rect">
            <a:avLst/>
          </a:prstGeom>
          <a:solidFill>
            <a:srgbClr val="FF0000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Low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Utilization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3444627" y="5229573"/>
            <a:ext cx="1319212" cy="600075"/>
          </a:xfrm>
          <a:prstGeom prst="rect">
            <a:avLst/>
          </a:prstGeom>
          <a:solidFill>
            <a:srgbClr val="33CC33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Short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Cycle Times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6017964" y="3095973"/>
            <a:ext cx="1557338" cy="60007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High Customer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Service</a:t>
            </a:r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>
            <a:off x="3255714" y="462156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B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3636714" y="462156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B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3636714" y="507876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B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>
            <a:off x="3865314" y="507876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B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 flipH="1">
            <a:off x="1198314" y="5078760"/>
            <a:ext cx="205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BE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8456" name="Group 24"/>
          <p:cNvGrpSpPr>
            <a:grpSpLocks/>
          </p:cNvGrpSpPr>
          <p:nvPr/>
        </p:nvGrpSpPr>
        <p:grpSpPr bwMode="auto">
          <a:xfrm>
            <a:off x="3484314" y="4773960"/>
            <a:ext cx="304800" cy="153988"/>
            <a:chOff x="2304" y="3216"/>
            <a:chExt cx="192" cy="97"/>
          </a:xfrm>
          <a:noFill/>
        </p:grpSpPr>
        <p:sp>
          <p:nvSpPr>
            <p:cNvPr id="18488" name="Arc 25"/>
            <p:cNvSpPr>
              <a:spLocks/>
            </p:cNvSpPr>
            <p:nvPr/>
          </p:nvSpPr>
          <p:spPr bwMode="auto">
            <a:xfrm>
              <a:off x="2400" y="3216"/>
              <a:ext cx="96" cy="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BE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489" name="Arc 26"/>
            <p:cNvSpPr>
              <a:spLocks/>
            </p:cNvSpPr>
            <p:nvPr/>
          </p:nvSpPr>
          <p:spPr bwMode="auto">
            <a:xfrm flipH="1">
              <a:off x="2304" y="3216"/>
              <a:ext cx="96" cy="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BE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8457" name="Line 27"/>
          <p:cNvSpPr>
            <a:spLocks noChangeShapeType="1"/>
          </p:cNvSpPr>
          <p:nvPr/>
        </p:nvSpPr>
        <p:spPr bwMode="auto">
          <a:xfrm>
            <a:off x="3255714" y="492636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B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58" name="Line 28"/>
          <p:cNvSpPr>
            <a:spLocks noChangeShapeType="1"/>
          </p:cNvSpPr>
          <p:nvPr/>
        </p:nvSpPr>
        <p:spPr bwMode="auto">
          <a:xfrm>
            <a:off x="3789114" y="492636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B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59" name="Line 29"/>
          <p:cNvSpPr>
            <a:spLocks noChangeShapeType="1"/>
          </p:cNvSpPr>
          <p:nvPr/>
        </p:nvSpPr>
        <p:spPr bwMode="auto">
          <a:xfrm>
            <a:off x="1198314" y="462156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B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60" name="Line 30"/>
          <p:cNvSpPr>
            <a:spLocks noChangeShapeType="1"/>
          </p:cNvSpPr>
          <p:nvPr/>
        </p:nvSpPr>
        <p:spPr bwMode="auto">
          <a:xfrm>
            <a:off x="1655514" y="507876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B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61" name="Line 31"/>
          <p:cNvSpPr>
            <a:spLocks noChangeShapeType="1"/>
          </p:cNvSpPr>
          <p:nvPr/>
        </p:nvSpPr>
        <p:spPr bwMode="auto">
          <a:xfrm flipV="1">
            <a:off x="4474914" y="3707160"/>
            <a:ext cx="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B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62" name="Line 32"/>
          <p:cNvSpPr>
            <a:spLocks noChangeShapeType="1"/>
          </p:cNvSpPr>
          <p:nvPr/>
        </p:nvSpPr>
        <p:spPr bwMode="auto">
          <a:xfrm>
            <a:off x="1198314" y="385956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B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63" name="Line 33"/>
          <p:cNvSpPr>
            <a:spLocks noChangeShapeType="1"/>
          </p:cNvSpPr>
          <p:nvPr/>
        </p:nvSpPr>
        <p:spPr bwMode="auto">
          <a:xfrm>
            <a:off x="1198314" y="385956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B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64" name="Line 34"/>
          <p:cNvSpPr>
            <a:spLocks noChangeShapeType="1"/>
          </p:cNvSpPr>
          <p:nvPr/>
        </p:nvSpPr>
        <p:spPr bwMode="auto">
          <a:xfrm>
            <a:off x="3636714" y="385956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B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65" name="Line 35"/>
          <p:cNvSpPr>
            <a:spLocks noChangeShapeType="1"/>
          </p:cNvSpPr>
          <p:nvPr/>
        </p:nvSpPr>
        <p:spPr bwMode="auto">
          <a:xfrm>
            <a:off x="2417514" y="370716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B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66" name="Line 36"/>
          <p:cNvSpPr>
            <a:spLocks noChangeShapeType="1"/>
          </p:cNvSpPr>
          <p:nvPr/>
        </p:nvSpPr>
        <p:spPr bwMode="auto">
          <a:xfrm>
            <a:off x="2417514" y="279276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B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67" name="Line 37"/>
          <p:cNvSpPr>
            <a:spLocks noChangeShapeType="1"/>
          </p:cNvSpPr>
          <p:nvPr/>
        </p:nvSpPr>
        <p:spPr bwMode="auto">
          <a:xfrm>
            <a:off x="2417514" y="2030760"/>
            <a:ext cx="3276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B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68" name="Line 38"/>
          <p:cNvSpPr>
            <a:spLocks noChangeShapeType="1"/>
          </p:cNvSpPr>
          <p:nvPr/>
        </p:nvSpPr>
        <p:spPr bwMode="auto">
          <a:xfrm>
            <a:off x="2417514" y="203076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B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69" name="Line 39"/>
          <p:cNvSpPr>
            <a:spLocks noChangeShapeType="1"/>
          </p:cNvSpPr>
          <p:nvPr/>
        </p:nvSpPr>
        <p:spPr bwMode="auto">
          <a:xfrm>
            <a:off x="4627314" y="507876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B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70" name="Line 40"/>
          <p:cNvSpPr>
            <a:spLocks noChangeShapeType="1"/>
          </p:cNvSpPr>
          <p:nvPr/>
        </p:nvSpPr>
        <p:spPr bwMode="auto">
          <a:xfrm flipH="1">
            <a:off x="4627314" y="5078760"/>
            <a:ext cx="205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B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71" name="Line 41"/>
          <p:cNvSpPr>
            <a:spLocks noChangeShapeType="1"/>
          </p:cNvSpPr>
          <p:nvPr/>
        </p:nvSpPr>
        <p:spPr bwMode="auto">
          <a:xfrm flipH="1">
            <a:off x="7065714" y="507876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B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72" name="Line 42"/>
          <p:cNvSpPr>
            <a:spLocks noChangeShapeType="1"/>
          </p:cNvSpPr>
          <p:nvPr/>
        </p:nvSpPr>
        <p:spPr bwMode="auto">
          <a:xfrm>
            <a:off x="6684714" y="507876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B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73" name="Line 43"/>
          <p:cNvSpPr>
            <a:spLocks noChangeShapeType="1"/>
          </p:cNvSpPr>
          <p:nvPr/>
        </p:nvSpPr>
        <p:spPr bwMode="auto">
          <a:xfrm>
            <a:off x="7065714" y="507876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B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74" name="Line 44"/>
          <p:cNvSpPr>
            <a:spLocks noChangeShapeType="1"/>
          </p:cNvSpPr>
          <p:nvPr/>
        </p:nvSpPr>
        <p:spPr bwMode="auto">
          <a:xfrm>
            <a:off x="8208714" y="507876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B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75" name="Line 45"/>
          <p:cNvSpPr>
            <a:spLocks noChangeShapeType="1"/>
          </p:cNvSpPr>
          <p:nvPr/>
        </p:nvSpPr>
        <p:spPr bwMode="auto">
          <a:xfrm>
            <a:off x="5770314" y="462156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B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76" name="Line 46"/>
          <p:cNvSpPr>
            <a:spLocks noChangeShapeType="1"/>
          </p:cNvSpPr>
          <p:nvPr/>
        </p:nvSpPr>
        <p:spPr bwMode="auto">
          <a:xfrm>
            <a:off x="7675314" y="462156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B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77" name="Line 47"/>
          <p:cNvSpPr>
            <a:spLocks noChangeShapeType="1"/>
          </p:cNvSpPr>
          <p:nvPr/>
        </p:nvSpPr>
        <p:spPr bwMode="auto">
          <a:xfrm>
            <a:off x="5770314" y="3859560"/>
            <a:ext cx="190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B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78" name="Line 48"/>
          <p:cNvSpPr>
            <a:spLocks noChangeShapeType="1"/>
          </p:cNvSpPr>
          <p:nvPr/>
        </p:nvSpPr>
        <p:spPr bwMode="auto">
          <a:xfrm>
            <a:off x="7675314" y="385956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B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79" name="Line 49"/>
          <p:cNvSpPr>
            <a:spLocks noChangeShapeType="1"/>
          </p:cNvSpPr>
          <p:nvPr/>
        </p:nvSpPr>
        <p:spPr bwMode="auto">
          <a:xfrm>
            <a:off x="6760914" y="370716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B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80" name="Line 50"/>
          <p:cNvSpPr>
            <a:spLocks noChangeShapeType="1"/>
          </p:cNvSpPr>
          <p:nvPr/>
        </p:nvSpPr>
        <p:spPr bwMode="auto">
          <a:xfrm>
            <a:off x="4474914" y="2945160"/>
            <a:ext cx="2286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B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81" name="Line 51"/>
          <p:cNvSpPr>
            <a:spLocks noChangeShapeType="1"/>
          </p:cNvSpPr>
          <p:nvPr/>
        </p:nvSpPr>
        <p:spPr bwMode="auto">
          <a:xfrm>
            <a:off x="6760914" y="294516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B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82" name="Line 52"/>
          <p:cNvSpPr>
            <a:spLocks noChangeShapeType="1"/>
          </p:cNvSpPr>
          <p:nvPr/>
        </p:nvSpPr>
        <p:spPr bwMode="auto">
          <a:xfrm>
            <a:off x="4474914" y="294516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B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83" name="Line 53"/>
          <p:cNvSpPr>
            <a:spLocks noChangeShapeType="1"/>
          </p:cNvSpPr>
          <p:nvPr/>
        </p:nvSpPr>
        <p:spPr bwMode="auto">
          <a:xfrm>
            <a:off x="5694114" y="279276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B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84" name="Line 54"/>
          <p:cNvSpPr>
            <a:spLocks noChangeShapeType="1"/>
          </p:cNvSpPr>
          <p:nvPr/>
        </p:nvSpPr>
        <p:spPr bwMode="auto">
          <a:xfrm>
            <a:off x="5694114" y="203076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B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85" name="Line 55"/>
          <p:cNvSpPr>
            <a:spLocks noChangeShapeType="1"/>
          </p:cNvSpPr>
          <p:nvPr/>
        </p:nvSpPr>
        <p:spPr bwMode="auto">
          <a:xfrm>
            <a:off x="4017714" y="1878360"/>
            <a:ext cx="0" cy="152400"/>
          </a:xfrm>
          <a:prstGeom prst="line">
            <a:avLst/>
          </a:prstGeom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86" name="Line 56"/>
          <p:cNvSpPr>
            <a:spLocks noChangeShapeType="1"/>
          </p:cNvSpPr>
          <p:nvPr/>
        </p:nvSpPr>
        <p:spPr bwMode="auto">
          <a:xfrm>
            <a:off x="5770314" y="385956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B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12089" name="Text Box 57"/>
          <p:cNvSpPr txBox="1">
            <a:spLocks noChangeArrowheads="1"/>
          </p:cNvSpPr>
          <p:nvPr/>
        </p:nvSpPr>
        <p:spPr bwMode="auto">
          <a:xfrm>
            <a:off x="35496" y="6012855"/>
            <a:ext cx="91106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Modelling tradeoffs </a:t>
            </a: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is </a:t>
            </a:r>
            <a:r>
              <a:rPr lang="en-US" altLang="en-US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key in S&amp;OP.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However, we will never be able to include all KPI’s in one single model. </a:t>
            </a:r>
            <a:endParaRPr lang="en-US" altLang="en-US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719138" y="0"/>
            <a:ext cx="7920000" cy="1079500"/>
          </a:xfrm>
        </p:spPr>
        <p:txBody>
          <a:bodyPr/>
          <a:lstStyle/>
          <a:p>
            <a:r>
              <a:rPr lang="nl-BE" dirty="0" smtClean="0"/>
              <a:t> S&amp;OP: a landscape of multiple </a:t>
            </a:r>
            <a:r>
              <a:rPr lang="nl-BE" dirty="0" err="1" smtClean="0"/>
              <a:t>KPI’s</a:t>
            </a:r>
            <a:endParaRPr lang="nl-BE" dirty="0"/>
          </a:p>
        </p:txBody>
      </p:sp>
      <p:sp>
        <p:nvSpPr>
          <p:cNvPr id="5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40007" y="6372002"/>
            <a:ext cx="1800000" cy="360000"/>
          </a:xfrm>
        </p:spPr>
        <p:txBody>
          <a:bodyPr/>
          <a:lstStyle/>
          <a:p>
            <a:r>
              <a:rPr lang="nl-BE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3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ounded Rectangle 11"/>
          <p:cNvSpPr>
            <a:spLocks noChangeArrowheads="1"/>
          </p:cNvSpPr>
          <p:nvPr/>
        </p:nvSpPr>
        <p:spPr bwMode="auto">
          <a:xfrm>
            <a:off x="179512" y="5145361"/>
            <a:ext cx="5410200" cy="1524000"/>
          </a:xfrm>
          <a:prstGeom prst="roundRect">
            <a:avLst>
              <a:gd name="adj" fmla="val 16667"/>
            </a:avLst>
          </a:prstGeom>
          <a:ln>
            <a:headEnd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176213" indent="-176213" algn="ctr" eaLnBrk="1" hangingPunct="1">
              <a:defRPr/>
            </a:pPr>
            <a:r>
              <a:rPr lang="nl-BE" sz="2200">
                <a:solidFill>
                  <a:schemeClr val="bg1"/>
                </a:solidFill>
                <a:ea typeface="Arial" pitchFamily="-105" charset="0"/>
                <a:cs typeface="Arial" pitchFamily="-105" charset="0"/>
              </a:rPr>
              <a:t>Utilization</a:t>
            </a:r>
          </a:p>
          <a:p>
            <a:pPr marL="176213" indent="-176213" algn="ctr" eaLnBrk="1" hangingPunct="1">
              <a:defRPr/>
            </a:pPr>
            <a:r>
              <a:rPr lang="nl-BE" sz="2200">
                <a:solidFill>
                  <a:schemeClr val="bg1"/>
                </a:solidFill>
                <a:ea typeface="Arial" pitchFamily="-105" charset="0"/>
                <a:cs typeface="Arial" pitchFamily="-105" charset="0"/>
              </a:rPr>
              <a:t>Lead times</a:t>
            </a:r>
          </a:p>
          <a:p>
            <a:pPr marL="176213" indent="-176213" algn="ctr" eaLnBrk="1" hangingPunct="1">
              <a:defRPr/>
            </a:pPr>
            <a:r>
              <a:rPr lang="nl-BE" sz="2200">
                <a:solidFill>
                  <a:schemeClr val="bg1"/>
                </a:solidFill>
                <a:ea typeface="Arial" pitchFamily="-105" charset="0"/>
                <a:cs typeface="Arial" pitchFamily="-105" charset="0"/>
              </a:rPr>
              <a:t>Inventories</a:t>
            </a:r>
          </a:p>
          <a:p>
            <a:pPr marL="176213" indent="-176213" algn="ctr" eaLnBrk="1" hangingPunct="1">
              <a:defRPr/>
            </a:pPr>
            <a:r>
              <a:rPr lang="nl-BE" sz="2200">
                <a:solidFill>
                  <a:schemeClr val="bg1"/>
                </a:solidFill>
                <a:ea typeface="Arial" pitchFamily="-105" charset="0"/>
                <a:cs typeface="Arial" pitchFamily="-105" charset="0"/>
              </a:rPr>
              <a:t>Throughputs</a:t>
            </a:r>
          </a:p>
        </p:txBody>
      </p:sp>
      <p:sp>
        <p:nvSpPr>
          <p:cNvPr id="15365" name="Rounded Rectangle 12"/>
          <p:cNvSpPr>
            <a:spLocks noChangeArrowheads="1"/>
          </p:cNvSpPr>
          <p:nvPr/>
        </p:nvSpPr>
        <p:spPr bwMode="auto">
          <a:xfrm>
            <a:off x="251520" y="1412777"/>
            <a:ext cx="2016244" cy="3096345"/>
          </a:xfrm>
          <a:prstGeom prst="roundRect">
            <a:avLst>
              <a:gd name="adj" fmla="val 16667"/>
            </a:avLst>
          </a:prstGeom>
          <a:ln>
            <a:headEnd/>
            <a:tailEnd type="triangl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nl-BE" dirty="0">
              <a:solidFill>
                <a:schemeClr val="bg1"/>
              </a:solidFill>
              <a:ea typeface="Arial" pitchFamily="-105" charset="0"/>
              <a:cs typeface="Arial" pitchFamily="-105" charset="0"/>
            </a:endParaRPr>
          </a:p>
          <a:p>
            <a:pPr eaLnBrk="1" hangingPunct="1">
              <a:defRPr/>
            </a:pPr>
            <a:endParaRPr lang="nl-BE" dirty="0">
              <a:solidFill>
                <a:schemeClr val="bg1"/>
              </a:solidFill>
              <a:ea typeface="Arial" pitchFamily="-105" charset="0"/>
              <a:cs typeface="Arial" pitchFamily="-105" charset="0"/>
            </a:endParaRPr>
          </a:p>
          <a:p>
            <a:pPr eaLnBrk="1" hangingPunct="1">
              <a:defRPr/>
            </a:pPr>
            <a:endParaRPr lang="nl-BE" dirty="0">
              <a:solidFill>
                <a:schemeClr val="bg1"/>
              </a:solidFill>
              <a:ea typeface="Arial" pitchFamily="-105" charset="0"/>
              <a:cs typeface="Arial" pitchFamily="-105" charset="0"/>
            </a:endParaRPr>
          </a:p>
          <a:p>
            <a:pPr eaLnBrk="1" hangingPunct="1">
              <a:buFont typeface="Arial" pitchFamily="-105" charset="0"/>
              <a:buChar char="•"/>
              <a:defRPr/>
            </a:pPr>
            <a:r>
              <a:rPr lang="nl-BE" dirty="0" smtClean="0">
                <a:solidFill>
                  <a:schemeClr val="bg1"/>
                </a:solidFill>
                <a:ea typeface="Arial" pitchFamily="-105" charset="0"/>
                <a:cs typeface="Arial" pitchFamily="-105" charset="0"/>
              </a:rPr>
              <a:t>SKU</a:t>
            </a:r>
            <a:endParaRPr lang="nl-BE" dirty="0">
              <a:solidFill>
                <a:schemeClr val="bg1"/>
              </a:solidFill>
              <a:ea typeface="Arial" pitchFamily="-105" charset="0"/>
              <a:cs typeface="Arial" pitchFamily="-105" charset="0"/>
            </a:endParaRPr>
          </a:p>
          <a:p>
            <a:pPr eaLnBrk="1" hangingPunct="1">
              <a:buFont typeface="Arial" pitchFamily="-105" charset="0"/>
              <a:buChar char="•"/>
              <a:defRPr/>
            </a:pPr>
            <a:r>
              <a:rPr lang="nl-BE" dirty="0">
                <a:solidFill>
                  <a:schemeClr val="bg1"/>
                </a:solidFill>
                <a:ea typeface="Arial" pitchFamily="-105" charset="0"/>
                <a:cs typeface="Arial" pitchFamily="-105" charset="0"/>
              </a:rPr>
              <a:t>Families</a:t>
            </a:r>
          </a:p>
          <a:p>
            <a:pPr eaLnBrk="1" hangingPunct="1">
              <a:buFont typeface="Arial" pitchFamily="-105" charset="0"/>
              <a:buChar char="•"/>
              <a:defRPr/>
            </a:pPr>
            <a:r>
              <a:rPr lang="nl-BE" dirty="0">
                <a:solidFill>
                  <a:schemeClr val="bg1"/>
                </a:solidFill>
                <a:ea typeface="Arial" pitchFamily="-105" charset="0"/>
                <a:cs typeface="Arial" pitchFamily="-105" charset="0"/>
              </a:rPr>
              <a:t>BOM</a:t>
            </a:r>
          </a:p>
          <a:p>
            <a:pPr eaLnBrk="1" hangingPunct="1">
              <a:buFont typeface="Arial" pitchFamily="-105" charset="0"/>
              <a:buChar char="•"/>
              <a:defRPr/>
            </a:pPr>
            <a:r>
              <a:rPr lang="nl-BE" dirty="0" err="1" smtClean="0">
                <a:solidFill>
                  <a:schemeClr val="bg1"/>
                </a:solidFill>
                <a:ea typeface="Arial" pitchFamily="-105" charset="0"/>
                <a:cs typeface="Arial" pitchFamily="-105" charset="0"/>
              </a:rPr>
              <a:t>Demand</a:t>
            </a:r>
            <a:r>
              <a:rPr lang="nl-BE" dirty="0" smtClean="0">
                <a:solidFill>
                  <a:schemeClr val="bg1"/>
                </a:solidFill>
                <a:ea typeface="Arial" pitchFamily="-105" charset="0"/>
                <a:cs typeface="Arial" pitchFamily="-105" charset="0"/>
              </a:rPr>
              <a:t> </a:t>
            </a:r>
            <a:r>
              <a:rPr lang="nl-BE" dirty="0" err="1">
                <a:solidFill>
                  <a:schemeClr val="bg1"/>
                </a:solidFill>
                <a:ea typeface="Arial" pitchFamily="-105" charset="0"/>
                <a:cs typeface="Arial" pitchFamily="-105" charset="0"/>
              </a:rPr>
              <a:t>Shaping</a:t>
            </a:r>
            <a:endParaRPr lang="nl-BE" dirty="0">
              <a:solidFill>
                <a:schemeClr val="bg1"/>
              </a:solidFill>
              <a:ea typeface="Arial" pitchFamily="-105" charset="0"/>
              <a:cs typeface="Arial" pitchFamily="-105" charset="0"/>
            </a:endParaRPr>
          </a:p>
          <a:p>
            <a:pPr eaLnBrk="1" hangingPunct="1">
              <a:buFont typeface="Arial" pitchFamily="-105" charset="0"/>
              <a:buChar char="•"/>
              <a:defRPr/>
            </a:pPr>
            <a:r>
              <a:rPr lang="nl-BE" dirty="0" err="1">
                <a:solidFill>
                  <a:schemeClr val="bg1"/>
                </a:solidFill>
                <a:ea typeface="Arial" pitchFamily="-105" charset="0"/>
                <a:cs typeface="Arial" pitchFamily="-105" charset="0"/>
              </a:rPr>
              <a:t>Phasing</a:t>
            </a:r>
            <a:r>
              <a:rPr lang="nl-BE" dirty="0">
                <a:solidFill>
                  <a:schemeClr val="bg1"/>
                </a:solidFill>
                <a:ea typeface="Arial" pitchFamily="-105" charset="0"/>
                <a:cs typeface="Arial" pitchFamily="-105" charset="0"/>
              </a:rPr>
              <a:t> in/out</a:t>
            </a:r>
          </a:p>
          <a:p>
            <a:pPr eaLnBrk="1" hangingPunct="1">
              <a:buFont typeface="Arial" pitchFamily="-105" charset="0"/>
              <a:buChar char="•"/>
              <a:defRPr/>
            </a:pPr>
            <a:r>
              <a:rPr lang="nl-BE" dirty="0">
                <a:solidFill>
                  <a:schemeClr val="bg1"/>
                </a:solidFill>
                <a:ea typeface="Arial" pitchFamily="-105" charset="0"/>
                <a:cs typeface="Arial" pitchFamily="-105" charset="0"/>
              </a:rPr>
              <a:t>Mix</a:t>
            </a:r>
          </a:p>
          <a:p>
            <a:pPr eaLnBrk="1" hangingPunct="1">
              <a:buFont typeface="Arial" pitchFamily="-105" charset="0"/>
              <a:buChar char="•"/>
              <a:defRPr/>
            </a:pPr>
            <a:r>
              <a:rPr lang="nl-BE" dirty="0" err="1">
                <a:solidFill>
                  <a:schemeClr val="bg1"/>
                </a:solidFill>
                <a:ea typeface="Arial" pitchFamily="-105" charset="0"/>
                <a:cs typeface="Arial" pitchFamily="-105" charset="0"/>
              </a:rPr>
              <a:t>Optimal</a:t>
            </a:r>
            <a:r>
              <a:rPr lang="nl-BE" dirty="0">
                <a:solidFill>
                  <a:schemeClr val="bg1"/>
                </a:solidFill>
                <a:ea typeface="Arial" pitchFamily="-105" charset="0"/>
                <a:cs typeface="Arial" pitchFamily="-105" charset="0"/>
              </a:rPr>
              <a:t> Lot </a:t>
            </a:r>
            <a:r>
              <a:rPr lang="nl-BE" dirty="0" err="1">
                <a:solidFill>
                  <a:schemeClr val="bg1"/>
                </a:solidFill>
                <a:ea typeface="Arial" pitchFamily="-105" charset="0"/>
                <a:cs typeface="Arial" pitchFamily="-105" charset="0"/>
              </a:rPr>
              <a:t>size</a:t>
            </a:r>
            <a:endParaRPr lang="nl-BE" dirty="0">
              <a:solidFill>
                <a:schemeClr val="bg1"/>
              </a:solidFill>
              <a:ea typeface="Arial" pitchFamily="-105" charset="0"/>
              <a:cs typeface="Arial" pitchFamily="-105" charset="0"/>
            </a:endParaRPr>
          </a:p>
        </p:txBody>
      </p:sp>
      <p:sp>
        <p:nvSpPr>
          <p:cNvPr id="15366" name="Rounded Rectangle 13"/>
          <p:cNvSpPr>
            <a:spLocks noChangeArrowheads="1"/>
          </p:cNvSpPr>
          <p:nvPr/>
        </p:nvSpPr>
        <p:spPr bwMode="auto">
          <a:xfrm>
            <a:off x="359533" y="1519065"/>
            <a:ext cx="1800218" cy="685800"/>
          </a:xfrm>
          <a:prstGeom prst="roundRect">
            <a:avLst>
              <a:gd name="adj" fmla="val 16667"/>
            </a:avLst>
          </a:prstGeom>
          <a:ln>
            <a:headEnd/>
            <a:tailEnd type="triangl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nl-BE" sz="3200">
                <a:solidFill>
                  <a:srgbClr val="FFFFFF"/>
                </a:solidFill>
                <a:ea typeface="Arial" pitchFamily="-105" charset="0"/>
                <a:cs typeface="Arial" pitchFamily="-105" charset="0"/>
              </a:rPr>
              <a:t>Demand</a:t>
            </a:r>
          </a:p>
        </p:txBody>
      </p:sp>
      <p:sp>
        <p:nvSpPr>
          <p:cNvPr id="15367" name="Rounded Rectangle 14"/>
          <p:cNvSpPr>
            <a:spLocks noChangeArrowheads="1"/>
          </p:cNvSpPr>
          <p:nvPr/>
        </p:nvSpPr>
        <p:spPr bwMode="auto">
          <a:xfrm>
            <a:off x="3455876" y="1412776"/>
            <a:ext cx="2016244" cy="3096345"/>
          </a:xfrm>
          <a:prstGeom prst="roundRect">
            <a:avLst>
              <a:gd name="adj" fmla="val 16667"/>
            </a:avLst>
          </a:prstGeom>
          <a:ln>
            <a:headEnd/>
            <a:tailEnd type="triangl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BE" sz="1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nl-BE" sz="1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nl-BE" sz="1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nl-BE" sz="1800" dirty="0" smtClean="0">
                <a:solidFill>
                  <a:schemeClr val="bg1"/>
                </a:solidFill>
                <a:latin typeface="Calibri" pitchFamily="34" charset="0"/>
              </a:rPr>
              <a:t>Resources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l-BE" sz="1800" dirty="0" err="1" smtClean="0">
                <a:solidFill>
                  <a:schemeClr val="bg1"/>
                </a:solidFill>
                <a:latin typeface="Calibri" pitchFamily="34" charset="0"/>
              </a:rPr>
              <a:t>Processes</a:t>
            </a:r>
            <a:endParaRPr lang="nl-BE" sz="1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nl-BE" sz="1800" dirty="0" err="1" smtClean="0">
                <a:solidFill>
                  <a:schemeClr val="bg1"/>
                </a:solidFill>
                <a:latin typeface="Calibri" pitchFamily="34" charset="0"/>
              </a:rPr>
              <a:t>Setups</a:t>
            </a:r>
            <a:endParaRPr lang="nl-BE" sz="1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nl-BE" sz="1800" dirty="0" err="1" smtClean="0">
                <a:solidFill>
                  <a:schemeClr val="bg1"/>
                </a:solidFill>
                <a:latin typeface="Calibri" pitchFamily="34" charset="0"/>
              </a:rPr>
              <a:t>Availability</a:t>
            </a:r>
            <a:endParaRPr lang="nl-BE" sz="1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nl-BE" sz="1800" dirty="0" err="1" smtClean="0">
                <a:solidFill>
                  <a:schemeClr val="bg1"/>
                </a:solidFill>
                <a:latin typeface="Calibri" pitchFamily="34" charset="0"/>
              </a:rPr>
              <a:t>Alternatives</a:t>
            </a:r>
            <a:endParaRPr lang="nl-BE" sz="1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nl-BE" sz="1800" dirty="0" err="1" smtClean="0">
                <a:solidFill>
                  <a:schemeClr val="bg1"/>
                </a:solidFill>
                <a:latin typeface="Calibri" pitchFamily="34" charset="0"/>
              </a:rPr>
              <a:t>Make</a:t>
            </a:r>
            <a:r>
              <a:rPr lang="nl-BE" sz="1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BE" sz="1800" dirty="0" err="1" smtClean="0">
                <a:solidFill>
                  <a:schemeClr val="bg1"/>
                </a:solidFill>
                <a:latin typeface="Calibri" pitchFamily="34" charset="0"/>
              </a:rPr>
              <a:t>or</a:t>
            </a:r>
            <a:r>
              <a:rPr lang="nl-BE" sz="1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BE" sz="1800" dirty="0" err="1" smtClean="0">
                <a:solidFill>
                  <a:schemeClr val="bg1"/>
                </a:solidFill>
                <a:latin typeface="Calibri" pitchFamily="34" charset="0"/>
              </a:rPr>
              <a:t>buy</a:t>
            </a:r>
            <a:endParaRPr lang="nl-BE" sz="1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nl-BE" sz="1800" dirty="0" smtClean="0">
                <a:solidFill>
                  <a:schemeClr val="bg1"/>
                </a:solidFill>
                <a:latin typeface="Calibri" pitchFamily="34" charset="0"/>
              </a:rPr>
              <a:t>Breakdowns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l-BE" sz="1800" dirty="0" err="1" smtClean="0">
                <a:solidFill>
                  <a:schemeClr val="bg1"/>
                </a:solidFill>
                <a:latin typeface="Calibri" pitchFamily="34" charset="0"/>
              </a:rPr>
              <a:t>Scrap</a:t>
            </a:r>
            <a:r>
              <a:rPr lang="nl-BE" sz="18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nl-BE" sz="1800" dirty="0" err="1" smtClean="0">
                <a:solidFill>
                  <a:schemeClr val="bg1"/>
                </a:solidFill>
                <a:latin typeface="Calibri" pitchFamily="34" charset="0"/>
              </a:rPr>
              <a:t>rework</a:t>
            </a:r>
            <a:endParaRPr lang="nl-BE" sz="18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8" name="Down Arrow 15"/>
          <p:cNvSpPr>
            <a:spLocks noChangeArrowheads="1"/>
          </p:cNvSpPr>
          <p:nvPr/>
        </p:nvSpPr>
        <p:spPr bwMode="auto">
          <a:xfrm>
            <a:off x="2555776" y="4594722"/>
            <a:ext cx="838200" cy="550639"/>
          </a:xfrm>
          <a:prstGeom prst="downArrow">
            <a:avLst>
              <a:gd name="adj1" fmla="val 50000"/>
              <a:gd name="adj2" fmla="val 49994"/>
            </a:avLst>
          </a:prstGeom>
          <a:ln>
            <a:headEnd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Arial" pitchFamily="-105" charset="0"/>
              <a:cs typeface="Arial" pitchFamily="-105" charset="0"/>
            </a:endParaRPr>
          </a:p>
        </p:txBody>
      </p:sp>
      <p:sp>
        <p:nvSpPr>
          <p:cNvPr id="15369" name="Rounded Rectangle 16"/>
          <p:cNvSpPr>
            <a:spLocks noChangeArrowheads="1"/>
          </p:cNvSpPr>
          <p:nvPr/>
        </p:nvSpPr>
        <p:spPr bwMode="auto">
          <a:xfrm>
            <a:off x="3563889" y="1519065"/>
            <a:ext cx="1800218" cy="685800"/>
          </a:xfrm>
          <a:prstGeom prst="roundRect">
            <a:avLst>
              <a:gd name="adj" fmla="val 16667"/>
            </a:avLst>
          </a:prstGeom>
          <a:ln>
            <a:headEnd/>
            <a:tailEnd type="triangl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nl-BE" sz="3200">
                <a:solidFill>
                  <a:srgbClr val="FFFFFF"/>
                </a:solidFill>
                <a:ea typeface="Arial" pitchFamily="-105" charset="0"/>
                <a:cs typeface="Arial" pitchFamily="-105" charset="0"/>
              </a:rPr>
              <a:t>Supply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99882" y="2133601"/>
            <a:ext cx="72387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nl-BE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+</a:t>
            </a:r>
          </a:p>
        </p:txBody>
      </p:sp>
      <p:sp>
        <p:nvSpPr>
          <p:cNvPr id="11" name="Rectangle 9"/>
          <p:cNvSpPr/>
          <p:nvPr/>
        </p:nvSpPr>
        <p:spPr>
          <a:xfrm>
            <a:off x="5720332" y="2133601"/>
            <a:ext cx="72387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nl-BE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+</a:t>
            </a:r>
          </a:p>
        </p:txBody>
      </p:sp>
      <p:sp>
        <p:nvSpPr>
          <p:cNvPr id="12" name="Rounded Rectangle 14"/>
          <p:cNvSpPr>
            <a:spLocks noChangeArrowheads="1"/>
          </p:cNvSpPr>
          <p:nvPr/>
        </p:nvSpPr>
        <p:spPr bwMode="auto">
          <a:xfrm>
            <a:off x="6665022" y="1412777"/>
            <a:ext cx="2016244" cy="3096345"/>
          </a:xfrm>
          <a:prstGeom prst="roundRect">
            <a:avLst>
              <a:gd name="adj" fmla="val 16667"/>
            </a:avLst>
          </a:prstGeom>
          <a:ln>
            <a:headEnd/>
            <a:tailEnd type="triangl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BE" sz="1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nl-BE" sz="1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nl-BE" sz="1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nl-BE" sz="1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nl-BE" sz="1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nl-BE" sz="1800" dirty="0" err="1" smtClean="0">
                <a:solidFill>
                  <a:schemeClr val="bg1"/>
                </a:solidFill>
                <a:latin typeface="Calibri" pitchFamily="34" charset="0"/>
              </a:rPr>
              <a:t>Randomness</a:t>
            </a:r>
            <a:endParaRPr lang="nl-BE" sz="1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nl-BE" sz="1800" dirty="0" err="1" smtClean="0">
                <a:solidFill>
                  <a:schemeClr val="bg1"/>
                </a:solidFill>
                <a:latin typeface="Calibri" pitchFamily="34" charset="0"/>
              </a:rPr>
              <a:t>Variabilities</a:t>
            </a:r>
            <a:endParaRPr lang="nl-BE" sz="1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nl-BE" sz="1800" dirty="0" err="1" smtClean="0">
                <a:solidFill>
                  <a:schemeClr val="bg1"/>
                </a:solidFill>
                <a:latin typeface="Calibri" pitchFamily="34" charset="0"/>
              </a:rPr>
              <a:t>Heterogeneity</a:t>
            </a:r>
            <a:endParaRPr lang="nl-BE" sz="1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nl-BE" sz="1800" dirty="0" err="1" smtClean="0">
                <a:solidFill>
                  <a:schemeClr val="bg1"/>
                </a:solidFill>
                <a:latin typeface="Calibri" pitchFamily="34" charset="0"/>
              </a:rPr>
              <a:t>Complexity</a:t>
            </a:r>
            <a:endParaRPr lang="nl-BE" sz="18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Rounded Rectangle 13"/>
          <p:cNvSpPr>
            <a:spLocks noChangeArrowheads="1"/>
          </p:cNvSpPr>
          <p:nvPr/>
        </p:nvSpPr>
        <p:spPr bwMode="auto">
          <a:xfrm>
            <a:off x="6773035" y="1484785"/>
            <a:ext cx="1800218" cy="685800"/>
          </a:xfrm>
          <a:prstGeom prst="roundRect">
            <a:avLst>
              <a:gd name="adj" fmla="val 16667"/>
            </a:avLst>
          </a:prstGeom>
          <a:ln>
            <a:headEnd/>
            <a:tailEnd type="triangl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nl-BE" sz="3200">
                <a:solidFill>
                  <a:srgbClr val="FFFFFF"/>
                </a:solidFill>
                <a:ea typeface="Arial" pitchFamily="-105" charset="0"/>
                <a:cs typeface="Arial" pitchFamily="-105" charset="0"/>
              </a:rPr>
              <a:t>Demand</a:t>
            </a:r>
          </a:p>
        </p:txBody>
      </p:sp>
      <p:sp>
        <p:nvSpPr>
          <p:cNvPr id="14" name="Rounded Rectangle 16"/>
          <p:cNvSpPr>
            <a:spLocks noChangeArrowheads="1"/>
          </p:cNvSpPr>
          <p:nvPr/>
        </p:nvSpPr>
        <p:spPr bwMode="auto">
          <a:xfrm>
            <a:off x="6773035" y="2276873"/>
            <a:ext cx="1800218" cy="685800"/>
          </a:xfrm>
          <a:prstGeom prst="roundRect">
            <a:avLst>
              <a:gd name="adj" fmla="val 16667"/>
            </a:avLst>
          </a:prstGeom>
          <a:ln>
            <a:headEnd/>
            <a:tailEnd type="triangl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nl-BE" sz="3200">
                <a:solidFill>
                  <a:srgbClr val="FFFFFF"/>
                </a:solidFill>
                <a:ea typeface="Arial" pitchFamily="-105" charset="0"/>
                <a:cs typeface="Arial" pitchFamily="-105" charset="0"/>
              </a:rPr>
              <a:t>Supply</a:t>
            </a:r>
          </a:p>
        </p:txBody>
      </p:sp>
      <p:sp>
        <p:nvSpPr>
          <p:cNvPr id="15" name="Down Arrow 15"/>
          <p:cNvSpPr>
            <a:spLocks noChangeArrowheads="1"/>
          </p:cNvSpPr>
          <p:nvPr/>
        </p:nvSpPr>
        <p:spPr bwMode="auto">
          <a:xfrm>
            <a:off x="7254044" y="4594722"/>
            <a:ext cx="838200" cy="550639"/>
          </a:xfrm>
          <a:prstGeom prst="downArrow">
            <a:avLst>
              <a:gd name="adj1" fmla="val 50000"/>
              <a:gd name="adj2" fmla="val 49994"/>
            </a:avLst>
          </a:prstGeom>
          <a:ln>
            <a:headEnd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Arial" pitchFamily="-105" charset="0"/>
              <a:cs typeface="Arial" pitchFamily="-105" charset="0"/>
            </a:endParaRPr>
          </a:p>
        </p:txBody>
      </p:sp>
      <p:sp>
        <p:nvSpPr>
          <p:cNvPr id="16" name="Rounded Rectangle 11"/>
          <p:cNvSpPr>
            <a:spLocks noChangeArrowheads="1"/>
          </p:cNvSpPr>
          <p:nvPr/>
        </p:nvSpPr>
        <p:spPr bwMode="auto">
          <a:xfrm>
            <a:off x="6660232" y="5157193"/>
            <a:ext cx="2025824" cy="1524000"/>
          </a:xfrm>
          <a:prstGeom prst="roundRect">
            <a:avLst>
              <a:gd name="adj" fmla="val 16667"/>
            </a:avLst>
          </a:prstGeom>
          <a:ln>
            <a:headEnd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176213" indent="-176213" algn="ctr" eaLnBrk="1" hangingPunct="1">
              <a:defRPr/>
            </a:pPr>
            <a:r>
              <a:rPr lang="nl-BE" sz="2200" dirty="0">
                <a:solidFill>
                  <a:schemeClr val="bg1"/>
                </a:solidFill>
                <a:ea typeface="Arial" pitchFamily="-105" charset="0"/>
                <a:cs typeface="Arial" pitchFamily="-105" charset="0"/>
              </a:rPr>
              <a:t>Service </a:t>
            </a:r>
            <a:r>
              <a:rPr lang="nl-BE" sz="2200" dirty="0" err="1">
                <a:solidFill>
                  <a:schemeClr val="bg1"/>
                </a:solidFill>
                <a:ea typeface="Arial" pitchFamily="-105" charset="0"/>
                <a:cs typeface="Arial" pitchFamily="-105" charset="0"/>
              </a:rPr>
              <a:t>levels</a:t>
            </a:r>
            <a:endParaRPr lang="nl-BE" sz="2200" dirty="0">
              <a:solidFill>
                <a:schemeClr val="bg1"/>
              </a:solidFill>
              <a:ea typeface="Arial" pitchFamily="-105" charset="0"/>
              <a:cs typeface="Arial" pitchFamily="-105" charset="0"/>
            </a:endParaRPr>
          </a:p>
        </p:txBody>
      </p:sp>
      <p:sp>
        <p:nvSpPr>
          <p:cNvPr id="17" name="Rectangle 9"/>
          <p:cNvSpPr/>
          <p:nvPr/>
        </p:nvSpPr>
        <p:spPr>
          <a:xfrm>
            <a:off x="5792340" y="5301209"/>
            <a:ext cx="72387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nl-BE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5CA3A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+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76870" y="0"/>
            <a:ext cx="8387618" cy="1079500"/>
          </a:xfrm>
        </p:spPr>
        <p:txBody>
          <a:bodyPr/>
          <a:lstStyle/>
          <a:p>
            <a:r>
              <a:rPr lang="nl-BE" dirty="0" smtClean="0"/>
              <a:t>S&amp;OP: a flow model to </a:t>
            </a:r>
            <a:r>
              <a:rPr lang="nl-BE" dirty="0" err="1" smtClean="0"/>
              <a:t>balance</a:t>
            </a:r>
            <a:r>
              <a:rPr lang="nl-BE" dirty="0" smtClean="0"/>
              <a:t> </a:t>
            </a:r>
            <a:r>
              <a:rPr lang="nl-BE" dirty="0" err="1" smtClean="0"/>
              <a:t>supply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demand</a:t>
            </a:r>
            <a:endParaRPr lang="nl-B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4B0D-69E4-4D7A-AC5D-1C592BA07710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9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11188" y="2492375"/>
            <a:ext cx="11525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916238" y="2349500"/>
            <a:ext cx="115093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11188" y="3068638"/>
            <a:ext cx="1152525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516813" y="2797175"/>
            <a:ext cx="11525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64288" y="2366963"/>
            <a:ext cx="11525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67175" y="2636838"/>
            <a:ext cx="11525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13350" y="2632075"/>
            <a:ext cx="115093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63713" y="1989138"/>
            <a:ext cx="11525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1188" y="1628775"/>
            <a:ext cx="0" cy="352901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682038" y="1643063"/>
            <a:ext cx="0" cy="352901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16813" y="1628775"/>
            <a:ext cx="0" cy="352901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64288" y="1628775"/>
            <a:ext cx="0" cy="352901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13350" y="1643063"/>
            <a:ext cx="0" cy="352901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67175" y="1628775"/>
            <a:ext cx="0" cy="352901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763713" y="1628775"/>
            <a:ext cx="0" cy="352901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16238" y="1628775"/>
            <a:ext cx="0" cy="352901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63713" y="2205038"/>
            <a:ext cx="1152525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60825" y="3429000"/>
            <a:ext cx="1152525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13350" y="2997200"/>
            <a:ext cx="1150938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372225" y="2830513"/>
            <a:ext cx="1152525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24750" y="2997200"/>
            <a:ext cx="1150938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16238" y="2781300"/>
            <a:ext cx="1150937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50825" y="4704954"/>
            <a:ext cx="8641655" cy="1944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614363" y="3192463"/>
            <a:ext cx="8067675" cy="1069975"/>
          </a:xfrm>
          <a:custGeom>
            <a:avLst/>
            <a:gdLst>
              <a:gd name="connsiteX0" fmla="*/ 0 w 8121000"/>
              <a:gd name="connsiteY0" fmla="*/ 997201 h 1070002"/>
              <a:gd name="connsiteX1" fmla="*/ 1419367 w 8121000"/>
              <a:gd name="connsiteY1" fmla="*/ 314813 h 1070002"/>
              <a:gd name="connsiteX2" fmla="*/ 2906973 w 8121000"/>
              <a:gd name="connsiteY2" fmla="*/ 615063 h 1070002"/>
              <a:gd name="connsiteX3" fmla="*/ 4053385 w 8121000"/>
              <a:gd name="connsiteY3" fmla="*/ 1065439 h 1070002"/>
              <a:gd name="connsiteX4" fmla="*/ 5268036 w 8121000"/>
              <a:gd name="connsiteY4" fmla="*/ 314813 h 1070002"/>
              <a:gd name="connsiteX5" fmla="*/ 6509982 w 8121000"/>
              <a:gd name="connsiteY5" fmla="*/ 123744 h 1070002"/>
              <a:gd name="connsiteX6" fmla="*/ 7697338 w 8121000"/>
              <a:gd name="connsiteY6" fmla="*/ 914 h 1070002"/>
              <a:gd name="connsiteX7" fmla="*/ 8079475 w 8121000"/>
              <a:gd name="connsiteY7" fmla="*/ 69153 h 1070002"/>
              <a:gd name="connsiteX8" fmla="*/ 8093123 w 8121000"/>
              <a:gd name="connsiteY8" fmla="*/ 96448 h 107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1000" h="1070002">
                <a:moveTo>
                  <a:pt x="0" y="997201"/>
                </a:moveTo>
                <a:cubicBezTo>
                  <a:pt x="467436" y="687852"/>
                  <a:pt x="934872" y="378503"/>
                  <a:pt x="1419367" y="314813"/>
                </a:cubicBezTo>
                <a:cubicBezTo>
                  <a:pt x="1903862" y="251123"/>
                  <a:pt x="2467970" y="489959"/>
                  <a:pt x="2906973" y="615063"/>
                </a:cubicBezTo>
                <a:cubicBezTo>
                  <a:pt x="3345976" y="740167"/>
                  <a:pt x="3659875" y="1115481"/>
                  <a:pt x="4053385" y="1065439"/>
                </a:cubicBezTo>
                <a:cubicBezTo>
                  <a:pt x="4446896" y="1015397"/>
                  <a:pt x="4858603" y="471762"/>
                  <a:pt x="5268036" y="314813"/>
                </a:cubicBezTo>
                <a:cubicBezTo>
                  <a:pt x="5677469" y="157864"/>
                  <a:pt x="6105098" y="176060"/>
                  <a:pt x="6509982" y="123744"/>
                </a:cubicBezTo>
                <a:cubicBezTo>
                  <a:pt x="6914866" y="71427"/>
                  <a:pt x="7435756" y="10013"/>
                  <a:pt x="7697338" y="914"/>
                </a:cubicBezTo>
                <a:cubicBezTo>
                  <a:pt x="7958920" y="-8185"/>
                  <a:pt x="8013511" y="53231"/>
                  <a:pt x="8079475" y="69153"/>
                </a:cubicBezTo>
                <a:cubicBezTo>
                  <a:pt x="8145439" y="85075"/>
                  <a:pt x="8119281" y="90761"/>
                  <a:pt x="8093123" y="96448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614363" y="5805488"/>
            <a:ext cx="11525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11188" y="6092825"/>
            <a:ext cx="1152525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9" name="TextBox 31"/>
          <p:cNvSpPr txBox="1">
            <a:spLocks noChangeArrowheads="1"/>
          </p:cNvSpPr>
          <p:nvPr/>
        </p:nvSpPr>
        <p:spPr bwMode="auto">
          <a:xfrm>
            <a:off x="1835597" y="5349986"/>
            <a:ext cx="25923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 smtClean="0">
                <a:latin typeface="Arial" panose="020B0604020202020204" pitchFamily="34" charset="0"/>
              </a:rPr>
              <a:t>Contract Manufacturing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 smtClean="0">
                <a:latin typeface="Arial" panose="020B0604020202020204" pitchFamily="34" charset="0"/>
              </a:rPr>
              <a:t>In house manufacturing</a:t>
            </a:r>
            <a:endParaRPr lang="nl-BE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 dirty="0" err="1">
                <a:latin typeface="Arial" panose="020B0604020202020204" pitchFamily="34" charset="0"/>
              </a:rPr>
              <a:t>Demand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33" name="Right Brace 32"/>
          <p:cNvSpPr/>
          <p:nvPr/>
        </p:nvSpPr>
        <p:spPr>
          <a:xfrm>
            <a:off x="4503291" y="5313982"/>
            <a:ext cx="140717" cy="9953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1711" name="TextBox 33"/>
          <p:cNvSpPr txBox="1">
            <a:spLocks noChangeArrowheads="1"/>
          </p:cNvSpPr>
          <p:nvPr/>
        </p:nvSpPr>
        <p:spPr bwMode="auto">
          <a:xfrm>
            <a:off x="5983684" y="5627501"/>
            <a:ext cx="204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1800">
                <a:latin typeface="Arial" panose="020B0604020202020204" pitchFamily="34" charset="0"/>
              </a:rPr>
              <a:t>Leadtime/Inventory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4923582" y="5733256"/>
            <a:ext cx="944562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14363" y="2565400"/>
            <a:ext cx="1152525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763713" y="2060575"/>
            <a:ext cx="1152525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916238" y="2420938"/>
            <a:ext cx="1150937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090988" y="2708275"/>
            <a:ext cx="1152525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243513" y="2708275"/>
            <a:ext cx="1150937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531100" y="2852738"/>
            <a:ext cx="1150938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372225" y="2420938"/>
            <a:ext cx="1152525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/>
          <p:cNvSpPr txBox="1">
            <a:spLocks/>
          </p:cNvSpPr>
          <p:nvPr/>
        </p:nvSpPr>
        <p:spPr bwMode="auto">
          <a:xfrm>
            <a:off x="677087" y="-27384"/>
            <a:ext cx="7920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1868" rIns="0" bIns="71868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6339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2686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69027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537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914400"/>
            <a:r>
              <a:rPr lang="nl-BE" kern="0" dirty="0" smtClean="0"/>
              <a:t>S&amp;OP: a model to </a:t>
            </a:r>
            <a:r>
              <a:rPr lang="nl-BE" kern="0" dirty="0" err="1" smtClean="0"/>
              <a:t>connect</a:t>
            </a:r>
            <a:r>
              <a:rPr lang="nl-BE" kern="0" dirty="0" smtClean="0"/>
              <a:t> multiple </a:t>
            </a:r>
            <a:r>
              <a:rPr lang="nl-BE" kern="0" dirty="0" err="1" smtClean="0"/>
              <a:t>periods</a:t>
            </a:r>
            <a:endParaRPr lang="nl-BE" kern="0" dirty="0"/>
          </a:p>
        </p:txBody>
      </p:sp>
      <p:grpSp>
        <p:nvGrpSpPr>
          <p:cNvPr id="3" name="Group 2"/>
          <p:cNvGrpSpPr/>
          <p:nvPr/>
        </p:nvGrpSpPr>
        <p:grpSpPr>
          <a:xfrm>
            <a:off x="611560" y="1700808"/>
            <a:ext cx="8072065" cy="3816424"/>
            <a:chOff x="611560" y="1700808"/>
            <a:chExt cx="8072065" cy="3816424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611560" y="5517232"/>
              <a:ext cx="1152525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763713" y="1700808"/>
              <a:ext cx="1152525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531100" y="2545284"/>
              <a:ext cx="1152525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211763" y="2205038"/>
              <a:ext cx="1152525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11189" y="3344864"/>
            <a:ext cx="8070849" cy="2540792"/>
            <a:chOff x="611189" y="3344864"/>
            <a:chExt cx="8070849" cy="2540792"/>
          </a:xfrm>
        </p:grpSpPr>
        <p:sp>
          <p:nvSpPr>
            <p:cNvPr id="49" name="Freeform 48"/>
            <p:cNvSpPr/>
            <p:nvPr/>
          </p:nvSpPr>
          <p:spPr>
            <a:xfrm>
              <a:off x="611189" y="3344864"/>
              <a:ext cx="8070849" cy="1000646"/>
            </a:xfrm>
            <a:custGeom>
              <a:avLst/>
              <a:gdLst>
                <a:gd name="connsiteX0" fmla="*/ 0 w 8121000"/>
                <a:gd name="connsiteY0" fmla="*/ 997201 h 1070002"/>
                <a:gd name="connsiteX1" fmla="*/ 1419367 w 8121000"/>
                <a:gd name="connsiteY1" fmla="*/ 314813 h 1070002"/>
                <a:gd name="connsiteX2" fmla="*/ 2906973 w 8121000"/>
                <a:gd name="connsiteY2" fmla="*/ 615063 h 1070002"/>
                <a:gd name="connsiteX3" fmla="*/ 4053385 w 8121000"/>
                <a:gd name="connsiteY3" fmla="*/ 1065439 h 1070002"/>
                <a:gd name="connsiteX4" fmla="*/ 5268036 w 8121000"/>
                <a:gd name="connsiteY4" fmla="*/ 314813 h 1070002"/>
                <a:gd name="connsiteX5" fmla="*/ 6509982 w 8121000"/>
                <a:gd name="connsiteY5" fmla="*/ 123744 h 1070002"/>
                <a:gd name="connsiteX6" fmla="*/ 7697338 w 8121000"/>
                <a:gd name="connsiteY6" fmla="*/ 914 h 1070002"/>
                <a:gd name="connsiteX7" fmla="*/ 8079475 w 8121000"/>
                <a:gd name="connsiteY7" fmla="*/ 69153 h 1070002"/>
                <a:gd name="connsiteX8" fmla="*/ 8093123 w 8121000"/>
                <a:gd name="connsiteY8" fmla="*/ 96448 h 107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1000" h="1070002">
                  <a:moveTo>
                    <a:pt x="0" y="997201"/>
                  </a:moveTo>
                  <a:cubicBezTo>
                    <a:pt x="467436" y="687852"/>
                    <a:pt x="934872" y="378503"/>
                    <a:pt x="1419367" y="314813"/>
                  </a:cubicBezTo>
                  <a:cubicBezTo>
                    <a:pt x="1903862" y="251123"/>
                    <a:pt x="2467970" y="489959"/>
                    <a:pt x="2906973" y="615063"/>
                  </a:cubicBezTo>
                  <a:cubicBezTo>
                    <a:pt x="3345976" y="740167"/>
                    <a:pt x="3659875" y="1115481"/>
                    <a:pt x="4053385" y="1065439"/>
                  </a:cubicBezTo>
                  <a:cubicBezTo>
                    <a:pt x="4446896" y="1015397"/>
                    <a:pt x="4858603" y="471762"/>
                    <a:pt x="5268036" y="314813"/>
                  </a:cubicBezTo>
                  <a:cubicBezTo>
                    <a:pt x="5677469" y="157864"/>
                    <a:pt x="6105098" y="176060"/>
                    <a:pt x="6509982" y="123744"/>
                  </a:cubicBezTo>
                  <a:cubicBezTo>
                    <a:pt x="6914866" y="71427"/>
                    <a:pt x="7435756" y="10013"/>
                    <a:pt x="7697338" y="914"/>
                  </a:cubicBezTo>
                  <a:cubicBezTo>
                    <a:pt x="7958920" y="-8185"/>
                    <a:pt x="8013511" y="53231"/>
                    <a:pt x="8079475" y="69153"/>
                  </a:cubicBezTo>
                  <a:cubicBezTo>
                    <a:pt x="8145439" y="85075"/>
                    <a:pt x="8119281" y="90761"/>
                    <a:pt x="8093123" y="96448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4923582" y="5885656"/>
              <a:ext cx="944562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4B0D-69E4-4D7A-AC5D-1C592BA07710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7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Empirical evidence motivates investigation into the subject of contract manufacturing (CM) and its implications on production management</a:t>
            </a:r>
            <a:endParaRPr lang="en-US" sz="200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D61-E8B6-E041-9D61-71A033DF76C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7" y="4092222"/>
            <a:ext cx="4311659" cy="2073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0163" y="3844854"/>
            <a:ext cx="3212613" cy="2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27" i="1" dirty="0">
                <a:solidFill>
                  <a:schemeClr val="tx2">
                    <a:lumMod val="25000"/>
                  </a:schemeClr>
                </a:solidFill>
              </a:rPr>
              <a:t>The New York Times, May 18, 2014 (edited)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1580" y="1094771"/>
            <a:ext cx="3221196" cy="2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27" i="1" dirty="0">
                <a:solidFill>
                  <a:schemeClr val="tx2">
                    <a:lumMod val="25000"/>
                  </a:schemeClr>
                </a:solidFill>
              </a:rPr>
              <a:t>The New York Times, January 21, 2012 (edited)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7" y="1319636"/>
            <a:ext cx="4311659" cy="2469404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4666163" y="1449318"/>
            <a:ext cx="42192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41303" y="1144690"/>
            <a:ext cx="3220482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General observable trends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00973" y="1606670"/>
            <a:ext cx="4373254" cy="362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237" indent="-232237">
              <a:spcAft>
                <a:spcPts val="2395"/>
              </a:spcAft>
              <a:buFont typeface="Wingdings" panose="05000000000000000000" pitchFamily="2" charset="2"/>
              <a:buChar char="§"/>
            </a:pPr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USD 342 </a:t>
            </a:r>
            <a:r>
              <a:rPr lang="en-US" sz="1540" b="1" dirty="0" err="1">
                <a:solidFill>
                  <a:schemeClr val="tx2">
                    <a:lumMod val="25000"/>
                  </a:schemeClr>
                </a:solidFill>
              </a:rPr>
              <a:t>bn</a:t>
            </a:r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 in global sales</a:t>
            </a:r>
            <a:r>
              <a:rPr lang="en-US" sz="1540" dirty="0">
                <a:solidFill>
                  <a:schemeClr val="tx2">
                    <a:lumMod val="25000"/>
                  </a:schemeClr>
                </a:solidFill>
              </a:rPr>
              <a:t> for the top 25 CMs in 2013, </a:t>
            </a:r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~30% </a:t>
            </a:r>
            <a:r>
              <a:rPr lang="en-US" sz="1540" dirty="0">
                <a:solidFill>
                  <a:schemeClr val="tx2">
                    <a:lumMod val="25000"/>
                  </a:schemeClr>
                </a:solidFill>
              </a:rPr>
              <a:t>of the total EMS</a:t>
            </a:r>
            <a:r>
              <a:rPr lang="en-US" sz="1540" baseline="30000" dirty="0">
                <a:solidFill>
                  <a:schemeClr val="tx2">
                    <a:lumMod val="25000"/>
                  </a:schemeClr>
                </a:solidFill>
              </a:rPr>
              <a:t>1</a:t>
            </a:r>
            <a:r>
              <a:rPr lang="en-US" sz="154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manufacturing market</a:t>
            </a:r>
          </a:p>
          <a:p>
            <a:pPr marL="232237" indent="-232237">
              <a:spcAft>
                <a:spcPts val="2395"/>
              </a:spcAft>
              <a:buFont typeface="Wingdings" panose="05000000000000000000" pitchFamily="2" charset="2"/>
              <a:buChar char="§"/>
            </a:pPr>
            <a:r>
              <a:rPr lang="en-US" sz="1540" dirty="0">
                <a:solidFill>
                  <a:schemeClr val="tx2">
                    <a:lumMod val="25000"/>
                  </a:schemeClr>
                </a:solidFill>
              </a:rPr>
              <a:t>US </a:t>
            </a:r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electronics CM market </a:t>
            </a:r>
            <a:r>
              <a:rPr lang="en-US" sz="1540" dirty="0">
                <a:solidFill>
                  <a:schemeClr val="tx2">
                    <a:lumMod val="25000"/>
                  </a:schemeClr>
                </a:solidFill>
              </a:rPr>
              <a:t>to </a:t>
            </a:r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grow  by 39% </a:t>
            </a:r>
            <a:r>
              <a:rPr lang="en-US" sz="1540" dirty="0">
                <a:solidFill>
                  <a:schemeClr val="tx2">
                    <a:lumMod val="25000"/>
                  </a:schemeClr>
                </a:solidFill>
              </a:rPr>
              <a:t>from 2012 to 2018</a:t>
            </a:r>
          </a:p>
          <a:p>
            <a:pPr marL="232237" indent="-232237">
              <a:spcAft>
                <a:spcPts val="2395"/>
              </a:spcAft>
              <a:buFont typeface="Wingdings" panose="05000000000000000000" pitchFamily="2" charset="2"/>
              <a:buChar char="§"/>
            </a:pPr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Global pharmaceutical CM </a:t>
            </a:r>
            <a:r>
              <a:rPr lang="en-US" sz="1540" dirty="0">
                <a:solidFill>
                  <a:schemeClr val="tx2">
                    <a:lumMod val="25000"/>
                  </a:schemeClr>
                </a:solidFill>
              </a:rPr>
              <a:t>market with </a:t>
            </a:r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CAGR of </a:t>
            </a:r>
            <a:r>
              <a:rPr lang="en-US" sz="1540" dirty="0">
                <a:solidFill>
                  <a:schemeClr val="tx2">
                    <a:lumMod val="25000"/>
                  </a:schemeClr>
                </a:solidFill>
              </a:rPr>
              <a:t>~</a:t>
            </a:r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7% until 2017</a:t>
            </a:r>
            <a:r>
              <a:rPr lang="en-US" sz="1540" dirty="0">
                <a:solidFill>
                  <a:schemeClr val="tx2">
                    <a:lumMod val="25000"/>
                  </a:schemeClr>
                </a:solidFill>
              </a:rPr>
              <a:t> with expected market size of </a:t>
            </a:r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USD 18.5 </a:t>
            </a:r>
            <a:r>
              <a:rPr lang="en-US" sz="1540" b="1" dirty="0" err="1">
                <a:solidFill>
                  <a:schemeClr val="tx2">
                    <a:lumMod val="25000"/>
                  </a:schemeClr>
                </a:solidFill>
              </a:rPr>
              <a:t>bn</a:t>
            </a:r>
            <a:endParaRPr lang="en-US" sz="1540" b="1" dirty="0">
              <a:solidFill>
                <a:schemeClr val="tx2">
                  <a:lumMod val="25000"/>
                </a:schemeClr>
              </a:solidFill>
            </a:endParaRPr>
          </a:p>
          <a:p>
            <a:pPr marL="232237" indent="-232237">
              <a:spcAft>
                <a:spcPts val="2395"/>
              </a:spcAft>
              <a:buFont typeface="Wingdings" panose="05000000000000000000" pitchFamily="2" charset="2"/>
              <a:buChar char="§"/>
            </a:pPr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Further industries </a:t>
            </a:r>
            <a:r>
              <a:rPr lang="en-US" sz="1540" dirty="0">
                <a:solidFill>
                  <a:schemeClr val="tx2">
                    <a:lumMod val="25000"/>
                  </a:schemeClr>
                </a:solidFill>
              </a:rPr>
              <a:t>with </a:t>
            </a:r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similar trend to reduce internal value added: </a:t>
            </a:r>
            <a:r>
              <a:rPr lang="en-US" sz="1540" dirty="0">
                <a:solidFill>
                  <a:schemeClr val="tx2">
                    <a:lumMod val="25000"/>
                  </a:schemeClr>
                </a:solidFill>
              </a:rPr>
              <a:t> automotive, aerospace, food production, personal care</a:t>
            </a:r>
          </a:p>
        </p:txBody>
      </p:sp>
    </p:spTree>
    <p:extLst>
      <p:ext uri="{BB962C8B-B14F-4D97-AF65-F5344CB8AC3E}">
        <p14:creationId xmlns:p14="http://schemas.microsoft.com/office/powerpoint/2010/main" val="30665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359" y="195395"/>
          <a:ext cx="1358" cy="1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59" y="195395"/>
                        <a:ext cx="1358" cy="1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We consider the strategic-tactical issue of contract manufacturing in a stochastic manufacturing environment</a:t>
            </a:r>
            <a:endParaRPr lang="en-US" sz="2400" dirty="0"/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8D61-E8B6-E041-9D61-71A033DF76C2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10322" y="1531396"/>
            <a:ext cx="4035737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4392" y="1815333"/>
            <a:ext cx="3715726" cy="3040432"/>
          </a:xfrm>
          <a:prstGeom prst="rect">
            <a:avLst/>
          </a:prstGeom>
          <a:noFill/>
        </p:spPr>
        <p:txBody>
          <a:bodyPr wrap="square" lIns="78214" tIns="39108" rIns="78214" bIns="39108" rtlCol="0">
            <a:spAutoFit/>
          </a:bodyPr>
          <a:lstStyle/>
          <a:p>
            <a:pPr marL="148034" indent="-146675">
              <a:lnSpc>
                <a:spcPct val="90000"/>
              </a:lnSpc>
              <a:spcAft>
                <a:spcPts val="2395"/>
              </a:spcAft>
              <a:buFont typeface="Wingdings" panose="05000000000000000000" pitchFamily="2" charset="2"/>
              <a:buChar char="§"/>
            </a:pPr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Turnkey</a:t>
            </a:r>
            <a:r>
              <a:rPr lang="en-US" sz="154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(finished goods) CM</a:t>
            </a:r>
            <a:r>
              <a:rPr lang="en-US" sz="1540" dirty="0">
                <a:solidFill>
                  <a:schemeClr val="tx2">
                    <a:lumMod val="25000"/>
                  </a:schemeClr>
                </a:solidFill>
              </a:rPr>
              <a:t> in contrast to consignment </a:t>
            </a:r>
            <a:br>
              <a:rPr lang="en-US" sz="154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sz="1540" dirty="0">
                <a:solidFill>
                  <a:schemeClr val="tx2">
                    <a:lumMod val="25000"/>
                  </a:schemeClr>
                </a:solidFill>
              </a:rPr>
              <a:t>(components) CM</a:t>
            </a:r>
          </a:p>
          <a:p>
            <a:pPr marL="148034" indent="-146675">
              <a:lnSpc>
                <a:spcPct val="90000"/>
              </a:lnSpc>
              <a:spcAft>
                <a:spcPts val="2395"/>
              </a:spcAft>
              <a:buFont typeface="Wingdings" panose="05000000000000000000" pitchFamily="2" charset="2"/>
              <a:buChar char="§"/>
            </a:pPr>
            <a:r>
              <a:rPr lang="en-US" sz="1540" b="1" kern="0" dirty="0">
                <a:solidFill>
                  <a:schemeClr val="tx2">
                    <a:lumMod val="25000"/>
                  </a:schemeClr>
                </a:solidFill>
              </a:rPr>
              <a:t>On-demand </a:t>
            </a:r>
            <a:r>
              <a:rPr lang="en-US" sz="1540" kern="0" dirty="0">
                <a:solidFill>
                  <a:schemeClr val="tx2">
                    <a:lumMod val="25000"/>
                  </a:schemeClr>
                </a:solidFill>
              </a:rPr>
              <a:t>manufacturing of </a:t>
            </a:r>
            <a:r>
              <a:rPr lang="en-US" sz="1540" b="1" kern="0" dirty="0">
                <a:solidFill>
                  <a:schemeClr val="tx2">
                    <a:lumMod val="25000"/>
                  </a:schemeClr>
                </a:solidFill>
              </a:rPr>
              <a:t>variable production volumes</a:t>
            </a:r>
            <a:r>
              <a:rPr lang="en-US" sz="1540" kern="0" dirty="0">
                <a:solidFill>
                  <a:schemeClr val="tx2">
                    <a:lumMod val="25000"/>
                  </a:schemeClr>
                </a:solidFill>
              </a:rPr>
              <a:t> given agreed volume corridors and fixed service level agreements</a:t>
            </a:r>
          </a:p>
          <a:p>
            <a:pPr marL="148034" indent="-146675">
              <a:lnSpc>
                <a:spcPct val="90000"/>
              </a:lnSpc>
              <a:spcAft>
                <a:spcPts val="2395"/>
              </a:spcAft>
              <a:buFont typeface="Wingdings" panose="05000000000000000000" pitchFamily="2" charset="2"/>
              <a:buChar char="§"/>
            </a:pPr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CM with benefits </a:t>
            </a:r>
            <a:r>
              <a:rPr lang="en-US" sz="1540" dirty="0">
                <a:solidFill>
                  <a:schemeClr val="tx2">
                    <a:lumMod val="25000"/>
                  </a:schemeClr>
                </a:solidFill>
              </a:rPr>
              <a:t>(capacity flexibility, risk transfer) and </a:t>
            </a:r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costs/risks </a:t>
            </a:r>
            <a:r>
              <a:rPr lang="en-US" sz="1540" dirty="0">
                <a:solidFill>
                  <a:schemeClr val="tx2">
                    <a:lumMod val="25000"/>
                  </a:schemeClr>
                </a:solidFill>
              </a:rPr>
              <a:t>(margin of contractor, quality/reputational threats, IP infringement,…)</a:t>
            </a:r>
            <a:endParaRPr lang="en-US" sz="1540" kern="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23" y="1214948"/>
            <a:ext cx="1795140" cy="315968"/>
          </a:xfrm>
          <a:prstGeom prst="rect">
            <a:avLst/>
          </a:prstGeom>
          <a:noFill/>
        </p:spPr>
        <p:txBody>
          <a:bodyPr wrap="square" lIns="78214" tIns="39108" rIns="78214" bIns="39108" rtlCol="0">
            <a:spAutoFit/>
          </a:bodyPr>
          <a:lstStyle/>
          <a:p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Setting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572000" y="1531086"/>
            <a:ext cx="4329125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731896" y="1214948"/>
            <a:ext cx="2386957" cy="315968"/>
          </a:xfrm>
          <a:prstGeom prst="rect">
            <a:avLst/>
          </a:prstGeom>
          <a:noFill/>
        </p:spPr>
        <p:txBody>
          <a:bodyPr wrap="square" lIns="78214" tIns="39108" rIns="78214" bIns="39108" rtlCol="0">
            <a:spAutoFit/>
          </a:bodyPr>
          <a:lstStyle/>
          <a:p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Decision problem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890536" y="1815333"/>
            <a:ext cx="4034312" cy="3040432"/>
          </a:xfrm>
          <a:prstGeom prst="rect">
            <a:avLst/>
          </a:prstGeom>
          <a:noFill/>
        </p:spPr>
        <p:txBody>
          <a:bodyPr wrap="square" lIns="78214" tIns="39108" rIns="78214" bIns="39108" rtlCol="0">
            <a:spAutoFit/>
          </a:bodyPr>
          <a:lstStyle/>
          <a:p>
            <a:pPr marL="148034" indent="-146675">
              <a:lnSpc>
                <a:spcPct val="90000"/>
              </a:lnSpc>
              <a:spcAft>
                <a:spcPts val="2395"/>
              </a:spcAft>
              <a:buFont typeface="Wingdings" panose="05000000000000000000" pitchFamily="2" charset="2"/>
              <a:buChar char="§"/>
            </a:pPr>
            <a:r>
              <a:rPr lang="en-US" sz="1540" dirty="0">
                <a:solidFill>
                  <a:schemeClr val="tx2">
                    <a:lumMod val="25000"/>
                  </a:schemeClr>
                </a:solidFill>
              </a:rPr>
              <a:t>Strategic-tactical </a:t>
            </a:r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issue of sourcing</a:t>
            </a:r>
            <a:r>
              <a:rPr lang="en-US" sz="1540" dirty="0">
                <a:solidFill>
                  <a:schemeClr val="tx2">
                    <a:lumMod val="25000"/>
                  </a:schemeClr>
                </a:solidFill>
              </a:rPr>
              <a:t> is </a:t>
            </a:r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multi-criteria </a:t>
            </a:r>
            <a:r>
              <a:rPr lang="en-US" sz="1540" dirty="0">
                <a:solidFill>
                  <a:schemeClr val="tx2">
                    <a:lumMod val="25000"/>
                  </a:schemeClr>
                </a:solidFill>
              </a:rPr>
              <a:t>decision </a:t>
            </a:r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problem </a:t>
            </a:r>
            <a:r>
              <a:rPr lang="en-US" sz="1540" dirty="0">
                <a:solidFill>
                  <a:schemeClr val="tx2">
                    <a:lumMod val="25000"/>
                  </a:schemeClr>
                </a:solidFill>
              </a:rPr>
              <a:t>involving quantitative and qualitative factors: throughput, service, cost, risk, …</a:t>
            </a:r>
            <a:endParaRPr lang="en-US" sz="1540" b="1" dirty="0">
              <a:solidFill>
                <a:schemeClr val="tx2">
                  <a:lumMod val="25000"/>
                </a:schemeClr>
              </a:solidFill>
            </a:endParaRPr>
          </a:p>
          <a:p>
            <a:pPr marL="148034" indent="-146675">
              <a:lnSpc>
                <a:spcPct val="90000"/>
              </a:lnSpc>
              <a:spcAft>
                <a:spcPts val="2395"/>
              </a:spcAft>
              <a:buFont typeface="Wingdings" panose="05000000000000000000" pitchFamily="2" charset="2"/>
              <a:buChar char="§"/>
            </a:pPr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Sourcing decisions </a:t>
            </a:r>
            <a:r>
              <a:rPr lang="en-US" sz="1540" dirty="0">
                <a:solidFill>
                  <a:schemeClr val="tx2">
                    <a:lumMod val="25000"/>
                  </a:schemeClr>
                </a:solidFill>
              </a:rPr>
              <a:t>with massive </a:t>
            </a:r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impact on operational KPIs </a:t>
            </a:r>
            <a:r>
              <a:rPr lang="en-US" sz="1540" dirty="0">
                <a:solidFill>
                  <a:schemeClr val="tx2">
                    <a:lumMod val="25000"/>
                  </a:schemeClr>
                </a:solidFill>
              </a:rPr>
              <a:t>at shop floor level (lead time, WIP, etc.)</a:t>
            </a:r>
          </a:p>
          <a:p>
            <a:pPr marL="148034" indent="-146675">
              <a:lnSpc>
                <a:spcPct val="90000"/>
              </a:lnSpc>
              <a:spcAft>
                <a:spcPts val="2395"/>
              </a:spcAft>
              <a:buFont typeface="Wingdings" panose="05000000000000000000" pitchFamily="2" charset="2"/>
              <a:buChar char="§"/>
            </a:pPr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Coordination role </a:t>
            </a:r>
            <a:r>
              <a:rPr lang="en-US" sz="1540" dirty="0">
                <a:solidFill>
                  <a:schemeClr val="tx2">
                    <a:lumMod val="25000"/>
                  </a:schemeClr>
                </a:solidFill>
              </a:rPr>
              <a:t>of </a:t>
            </a:r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tactical planning</a:t>
            </a:r>
            <a:r>
              <a:rPr lang="en-US" sz="1540" dirty="0">
                <a:solidFill>
                  <a:schemeClr val="tx2">
                    <a:lumMod val="25000"/>
                  </a:schemeClr>
                </a:solidFill>
              </a:rPr>
              <a:t>: </a:t>
            </a:r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volume/mix decisions</a:t>
            </a:r>
            <a:r>
              <a:rPr lang="en-US" sz="1540" dirty="0">
                <a:solidFill>
                  <a:schemeClr val="tx2">
                    <a:lumMod val="25000"/>
                  </a:schemeClr>
                </a:solidFill>
              </a:rPr>
              <a:t> impact </a:t>
            </a:r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batch sizes</a:t>
            </a:r>
            <a:r>
              <a:rPr lang="en-US" sz="1540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capacity buffers</a:t>
            </a:r>
            <a:r>
              <a:rPr lang="en-US" sz="1540" dirty="0">
                <a:solidFill>
                  <a:schemeClr val="tx2">
                    <a:lumMod val="25000"/>
                  </a:schemeClr>
                </a:solidFill>
              </a:rPr>
              <a:t> and </a:t>
            </a:r>
            <a:r>
              <a:rPr lang="en-US" sz="1540" b="1" dirty="0">
                <a:solidFill>
                  <a:schemeClr val="tx2">
                    <a:lumMod val="25000"/>
                  </a:schemeClr>
                </a:solidFill>
              </a:rPr>
              <a:t>lead times</a:t>
            </a:r>
            <a:r>
              <a:rPr lang="en-US" sz="1540" dirty="0">
                <a:solidFill>
                  <a:schemeClr val="tx2">
                    <a:lumMod val="25000"/>
                  </a:schemeClr>
                </a:solidFill>
              </a:rPr>
              <a:t> (workload-dependent and non-linear)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246059" y="1531396"/>
            <a:ext cx="0" cy="40495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Isosceles Triangle 19"/>
          <p:cNvSpPr/>
          <p:nvPr/>
        </p:nvSpPr>
        <p:spPr>
          <a:xfrm rot="5400000">
            <a:off x="3189901" y="3219304"/>
            <a:ext cx="2434542" cy="24640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214" tIns="39108" rIns="78214" bIns="39108" rtlCol="0" anchor="ctr"/>
          <a:lstStyle/>
          <a:p>
            <a:pPr algn="ctr"/>
            <a:endParaRPr lang="en-US" sz="1369" dirty="0">
              <a:solidFill>
                <a:schemeClr val="tx2">
                  <a:lumMod val="25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572000" y="1531396"/>
            <a:ext cx="0" cy="40227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986651" y="5326208"/>
            <a:ext cx="6712568" cy="911104"/>
            <a:chOff x="881840" y="5457825"/>
            <a:chExt cx="7846479" cy="1065011"/>
          </a:xfrm>
        </p:grpSpPr>
        <p:sp>
          <p:nvSpPr>
            <p:cNvPr id="50" name="Rectangle 49"/>
            <p:cNvSpPr/>
            <p:nvPr/>
          </p:nvSpPr>
          <p:spPr>
            <a:xfrm>
              <a:off x="1960319" y="5562927"/>
              <a:ext cx="6768000" cy="79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8214" tIns="39108" rIns="78214" bIns="39108" rtlCol="0" anchor="ctr"/>
            <a:lstStyle/>
            <a:p>
              <a:pPr algn="ctr">
                <a:lnSpc>
                  <a:spcPct val="110000"/>
                </a:lnSpc>
                <a:spcAft>
                  <a:spcPts val="856"/>
                </a:spcAft>
              </a:pPr>
              <a:r>
                <a:rPr lang="en-US" sz="1540" dirty="0"/>
                <a:t>How to deal with </a:t>
              </a:r>
              <a:r>
                <a:rPr lang="en-US" sz="1540" b="1" dirty="0"/>
                <a:t>contract manufacturing</a:t>
              </a:r>
              <a:br>
                <a:rPr lang="en-US" sz="1540" b="1" dirty="0"/>
              </a:br>
              <a:r>
                <a:rPr lang="en-US" sz="1540" dirty="0"/>
                <a:t>in a </a:t>
              </a:r>
              <a:r>
                <a:rPr lang="en-US" sz="1540" b="1" dirty="0"/>
                <a:t>stochastic manufacturing environment</a:t>
              </a:r>
              <a:r>
                <a:rPr lang="en-US" sz="1540" dirty="0"/>
                <a:t>?</a:t>
              </a:r>
              <a:endParaRPr lang="en-US" sz="1540" b="1" dirty="0"/>
            </a:p>
          </p:txBody>
        </p:sp>
        <p:pic>
          <p:nvPicPr>
            <p:cNvPr id="14" name="Picture 13" descr="question-mark-blu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1840" y="5457825"/>
              <a:ext cx="1065011" cy="10650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418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8" grpId="0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a31a5274-a1c0-425f-ae0f-46812bf5007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Hf.K06EBg0azl_KXIQYhw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8IOJbMeSkmiW7pYNvwTCg"/>
  <p:tag name="RESIZE" val="Ye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cUiM9g70qfokYpxTZQ8w"/>
  <p:tag name="NAME" val="RectangleTex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cUiM9g70qfokYpxTZQ8w"/>
  <p:tag name="NAME" val="Rectangle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c1Y5wNVUujwddlsdYK3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gJX8d5QEqJ92Va3TWEC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MapRmV3MUy8BcF.OVHBE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_WsvVvahEucFk9t_1C7L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LtRd6OdEixoitaDKNjV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LtRd6OdEixoitaDKNjV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FNAorIW063tfLC6aNDv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LtRd6OdEixoitaDKNjV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LtRd6OdEixoitaDKNjV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KkAXYCmUChz.7PLTK3v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LtRd6OdEixoitaDKNjV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vbO0Kju0.pw2HUPnhXF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lQWTKjOkkmw8RDativJo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ZYh08PfPUeD7..OhiB_U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2fPG2qGAkOpgn.ykBSUG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30clFiUGY0ahdSZJGjvWs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.nWc56HlUeKA5nZxTy4z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OfXgNXB3Ui705gLFUgj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2l3EdVAkmfWB6Ob7uaR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HSggSpJk2VgG1oP9cSx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2fM9YzdDk241oXKVvxkW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09-Corporate_Kuleuven_liggend_blauwe achtergrond">
  <a:themeElements>
    <a:clrScheme name="corporate_kuleuven_ligge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_kuleuven_ligge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_kuleuven_ligge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rporate_kuleuven_liggend_bleekblauw_zw-2011">
  <a:themeElements>
    <a:clrScheme name="corporate_kuleuven_liggend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corporate_kuleuven_ligge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0" tIns="0" rIns="0" bIns="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</a:objectDefaults>
  <a:extraClrSchemeLst>
    <a:extraClrScheme>
      <a:clrScheme name="corporate_kuleuven_ligge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3689</TotalTime>
  <Words>2201</Words>
  <Application>Microsoft Office PowerPoint</Application>
  <PresentationFormat>On-screen Show (4:3)</PresentationFormat>
  <Paragraphs>561</Paragraphs>
  <Slides>31</Slides>
  <Notes>17</Notes>
  <HiddenSlides>3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ＭＳ Ｐゴシック</vt:lpstr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2009-Corporate_Kuleuven_liggend_blauwe achtergrond</vt:lpstr>
      <vt:lpstr>corporate_kuleuven_liggend_bleekblauw_zw-2011</vt:lpstr>
      <vt:lpstr>1_Office Theme</vt:lpstr>
      <vt:lpstr>think-cell Slide</vt:lpstr>
      <vt:lpstr>Equation</vt:lpstr>
      <vt:lpstr>Document</vt:lpstr>
      <vt:lpstr>A multi-criteria contract manufacturing approach in a stochastic manufacturing environment  SMMSO, Volos, 2015</vt:lpstr>
      <vt:lpstr>Context of this presentation</vt:lpstr>
      <vt:lpstr>Objectives of this presentation</vt:lpstr>
      <vt:lpstr>Contribution</vt:lpstr>
      <vt:lpstr> S&amp;OP: a landscape of multiple KPI’s</vt:lpstr>
      <vt:lpstr>S&amp;OP: a flow model to balance supply and demand</vt:lpstr>
      <vt:lpstr>PowerPoint Presentation</vt:lpstr>
      <vt:lpstr>Empirical evidence motivates investigation into the subject of contract manufacturing (CM) and its implications on production management</vt:lpstr>
      <vt:lpstr>We consider the strategic-tactical issue of contract manufacturing in a stochastic manufacturing environment</vt:lpstr>
      <vt:lpstr>Existing literature does not cover a combined robust approach for tactical planning of stochastic manufacturing systems with contract manufacturing options</vt:lpstr>
      <vt:lpstr>A DEA-based approach is used to provide a robust multi-criteria perspective on the contract manufacturing issue</vt:lpstr>
      <vt:lpstr>Classical master planning model is enhanced with a queuing networks approach to capture stochastic effects of manufacturing system</vt:lpstr>
      <vt:lpstr>A standard APP model is modified to better anticipate actual capacity available and lead times according to production volumes</vt:lpstr>
      <vt:lpstr>An ASQ model for optimal order batching in a job shop environment is applied to approximate capacity buffer and lead times</vt:lpstr>
      <vt:lpstr>A DEA-based approach is used to provide a robust multi-criteria perspective on the contract manufacturing issue</vt:lpstr>
      <vt:lpstr>A numerical example is used to evaluate the combined approach</vt:lpstr>
      <vt:lpstr>PowerPoint Presentation</vt:lpstr>
      <vt:lpstr>Design options – Scenarios Full factorial design</vt:lpstr>
      <vt:lpstr>DEA Formulation</vt:lpstr>
      <vt:lpstr>Multi criteria evaluation model: Data Envelopment Analysis (DEA)</vt:lpstr>
      <vt:lpstr>PowerPoint Presentation</vt:lpstr>
      <vt:lpstr>APP-ASQ deep dive</vt:lpstr>
      <vt:lpstr>Multi dimensional efficiency</vt:lpstr>
      <vt:lpstr>Scenario data and efficiency</vt:lpstr>
      <vt:lpstr>Scenario list</vt:lpstr>
      <vt:lpstr>Efficiency analysis</vt:lpstr>
      <vt:lpstr>Contracted volume versus risk and cost</vt:lpstr>
      <vt:lpstr>Lead time-1 versus risk and cost</vt:lpstr>
      <vt:lpstr>Conclusions</vt:lpstr>
      <vt:lpstr>Questions?      nico.vandaele@kuleuven.be catherine.decouttere@kuleuven.be</vt:lpstr>
      <vt:lpstr>PowerPoint Presentation</vt:lpstr>
    </vt:vector>
  </TitlesOfParts>
  <Company>K.U.Leuven FEB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 Vandaele</dc:creator>
  <cp:lastModifiedBy>Decouttere, Catherine</cp:lastModifiedBy>
  <cp:revision>255</cp:revision>
  <dcterms:created xsi:type="dcterms:W3CDTF">2013-01-17T20:52:06Z</dcterms:created>
  <dcterms:modified xsi:type="dcterms:W3CDTF">2015-06-04T04:49:03Z</dcterms:modified>
</cp:coreProperties>
</file>